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32" r:id="rId1"/>
    <p:sldMasterId id="2147484063" r:id="rId2"/>
  </p:sldMasterIdLst>
  <p:notesMasterIdLst>
    <p:notesMasterId r:id="rId24"/>
  </p:notesMasterIdLst>
  <p:handoutMasterIdLst>
    <p:handoutMasterId r:id="rId25"/>
  </p:handoutMasterIdLst>
  <p:sldIdLst>
    <p:sldId id="777" r:id="rId3"/>
    <p:sldId id="812" r:id="rId4"/>
    <p:sldId id="811" r:id="rId5"/>
    <p:sldId id="814" r:id="rId6"/>
    <p:sldId id="813" r:id="rId7"/>
    <p:sldId id="816" r:id="rId8"/>
    <p:sldId id="818" r:id="rId9"/>
    <p:sldId id="819" r:id="rId10"/>
    <p:sldId id="781" r:id="rId11"/>
    <p:sldId id="815" r:id="rId12"/>
    <p:sldId id="797" r:id="rId13"/>
    <p:sldId id="800" r:id="rId14"/>
    <p:sldId id="798" r:id="rId15"/>
    <p:sldId id="801" r:id="rId16"/>
    <p:sldId id="810" r:id="rId17"/>
    <p:sldId id="820" r:id="rId18"/>
    <p:sldId id="821" r:id="rId19"/>
    <p:sldId id="805" r:id="rId20"/>
    <p:sldId id="807" r:id="rId21"/>
    <p:sldId id="804" r:id="rId22"/>
    <p:sldId id="808" r:id="rId23"/>
  </p:sldIdLst>
  <p:sldSz cx="9906000" cy="6858000" type="A4"/>
  <p:notesSz cx="10234613" cy="7102475"/>
  <p:custDataLst>
    <p:tags r:id="rId26"/>
  </p:custDataLst>
  <p:defaultTextStyle>
    <a:defPPr>
      <a:defRPr lang="de-DE"/>
    </a:defPPr>
    <a:lvl1pPr algn="l" rtl="0" fontAlgn="base">
      <a:spcBef>
        <a:spcPct val="0"/>
      </a:spcBef>
      <a:spcAft>
        <a:spcPct val="0"/>
      </a:spcAft>
      <a:defRPr sz="1300" b="1" kern="1200">
        <a:solidFill>
          <a:schemeClr val="tx1"/>
        </a:solidFill>
        <a:latin typeface="Arial" charset="0"/>
        <a:ea typeface="+mn-ea"/>
        <a:cs typeface="+mn-cs"/>
      </a:defRPr>
    </a:lvl1pPr>
    <a:lvl2pPr marL="457200" algn="l" rtl="0" fontAlgn="base">
      <a:spcBef>
        <a:spcPct val="0"/>
      </a:spcBef>
      <a:spcAft>
        <a:spcPct val="0"/>
      </a:spcAft>
      <a:defRPr sz="1300" b="1" kern="1200">
        <a:solidFill>
          <a:schemeClr val="tx1"/>
        </a:solidFill>
        <a:latin typeface="Arial" charset="0"/>
        <a:ea typeface="+mn-ea"/>
        <a:cs typeface="+mn-cs"/>
      </a:defRPr>
    </a:lvl2pPr>
    <a:lvl3pPr marL="914400" algn="l" rtl="0" fontAlgn="base">
      <a:spcBef>
        <a:spcPct val="0"/>
      </a:spcBef>
      <a:spcAft>
        <a:spcPct val="0"/>
      </a:spcAft>
      <a:defRPr sz="1300" b="1" kern="1200">
        <a:solidFill>
          <a:schemeClr val="tx1"/>
        </a:solidFill>
        <a:latin typeface="Arial" charset="0"/>
        <a:ea typeface="+mn-ea"/>
        <a:cs typeface="+mn-cs"/>
      </a:defRPr>
    </a:lvl3pPr>
    <a:lvl4pPr marL="1371600" algn="l" rtl="0" fontAlgn="base">
      <a:spcBef>
        <a:spcPct val="0"/>
      </a:spcBef>
      <a:spcAft>
        <a:spcPct val="0"/>
      </a:spcAft>
      <a:defRPr sz="1300" b="1" kern="1200">
        <a:solidFill>
          <a:schemeClr val="tx1"/>
        </a:solidFill>
        <a:latin typeface="Arial" charset="0"/>
        <a:ea typeface="+mn-ea"/>
        <a:cs typeface="+mn-cs"/>
      </a:defRPr>
    </a:lvl4pPr>
    <a:lvl5pPr marL="1828800" algn="l" rtl="0" fontAlgn="base">
      <a:spcBef>
        <a:spcPct val="0"/>
      </a:spcBef>
      <a:spcAft>
        <a:spcPct val="0"/>
      </a:spcAft>
      <a:defRPr sz="1300" b="1" kern="1200">
        <a:solidFill>
          <a:schemeClr val="tx1"/>
        </a:solidFill>
        <a:latin typeface="Arial" charset="0"/>
        <a:ea typeface="+mn-ea"/>
        <a:cs typeface="+mn-cs"/>
      </a:defRPr>
    </a:lvl5pPr>
    <a:lvl6pPr marL="2286000" algn="l" defTabSz="914400" rtl="0" eaLnBrk="1" latinLnBrk="0" hangingPunct="1">
      <a:defRPr sz="1300" b="1" kern="1200">
        <a:solidFill>
          <a:schemeClr val="tx1"/>
        </a:solidFill>
        <a:latin typeface="Arial" charset="0"/>
        <a:ea typeface="+mn-ea"/>
        <a:cs typeface="+mn-cs"/>
      </a:defRPr>
    </a:lvl6pPr>
    <a:lvl7pPr marL="2743200" algn="l" defTabSz="914400" rtl="0" eaLnBrk="1" latinLnBrk="0" hangingPunct="1">
      <a:defRPr sz="1300" b="1" kern="1200">
        <a:solidFill>
          <a:schemeClr val="tx1"/>
        </a:solidFill>
        <a:latin typeface="Arial" charset="0"/>
        <a:ea typeface="+mn-ea"/>
        <a:cs typeface="+mn-cs"/>
      </a:defRPr>
    </a:lvl7pPr>
    <a:lvl8pPr marL="3200400" algn="l" defTabSz="914400" rtl="0" eaLnBrk="1" latinLnBrk="0" hangingPunct="1">
      <a:defRPr sz="1300" b="1" kern="1200">
        <a:solidFill>
          <a:schemeClr val="tx1"/>
        </a:solidFill>
        <a:latin typeface="Arial" charset="0"/>
        <a:ea typeface="+mn-ea"/>
        <a:cs typeface="+mn-cs"/>
      </a:defRPr>
    </a:lvl8pPr>
    <a:lvl9pPr marL="3657600" algn="l" defTabSz="914400" rtl="0" eaLnBrk="1" latinLnBrk="0" hangingPunct="1">
      <a:defRPr sz="13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11">
          <p15:clr>
            <a:srgbClr val="A4A3A4"/>
          </p15:clr>
        </p15:guide>
        <p15:guide id="2" orient="horz" pos="1652">
          <p15:clr>
            <a:srgbClr val="A4A3A4"/>
          </p15:clr>
        </p15:guide>
        <p15:guide id="3" orient="horz" pos="668">
          <p15:clr>
            <a:srgbClr val="A4A3A4"/>
          </p15:clr>
        </p15:guide>
        <p15:guide id="4" pos="229">
          <p15:clr>
            <a:srgbClr val="A4A3A4"/>
          </p15:clr>
        </p15:guide>
        <p15:guide id="5" pos="5771">
          <p15:clr>
            <a:srgbClr val="A4A3A4"/>
          </p15:clr>
        </p15:guide>
        <p15:guide id="6" pos="6069">
          <p15:clr>
            <a:srgbClr val="A4A3A4"/>
          </p15:clr>
        </p15:guide>
      </p15:sldGuideLst>
    </p:ext>
    <p:ext uri="{2D200454-40CA-4A62-9FC3-DE9A4176ACB9}">
      <p15:notesGuideLst xmlns:p15="http://schemas.microsoft.com/office/powerpoint/2012/main">
        <p15:guide id="1" orient="horz" pos="2237">
          <p15:clr>
            <a:srgbClr val="A4A3A4"/>
          </p15:clr>
        </p15:guide>
        <p15:guide id="2" pos="322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89"/>
    <a:srgbClr val="C3CFE1"/>
    <a:srgbClr val="FF702D"/>
    <a:srgbClr val="DFE5EF"/>
    <a:srgbClr val="F2F7FC"/>
    <a:srgbClr val="E4EEF9"/>
    <a:srgbClr val="FA5500"/>
    <a:srgbClr val="7F7F7F"/>
    <a:srgbClr val="E43E0A"/>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00" autoAdjust="0"/>
    <p:restoredTop sz="91223" autoAdjust="0"/>
  </p:normalViewPr>
  <p:slideViewPr>
    <p:cSldViewPr snapToGrid="0">
      <p:cViewPr varScale="1">
        <p:scale>
          <a:sx n="92" d="100"/>
          <a:sy n="92" d="100"/>
        </p:scale>
        <p:origin x="78" y="432"/>
      </p:cViewPr>
      <p:guideLst>
        <p:guide orient="horz" pos="4111"/>
        <p:guide orient="horz" pos="1652"/>
        <p:guide orient="horz" pos="668"/>
        <p:guide pos="229"/>
        <p:guide pos="5771"/>
        <p:guide pos="6069"/>
      </p:guideLst>
    </p:cSldViewPr>
  </p:slideViewPr>
  <p:outlineViewPr>
    <p:cViewPr>
      <p:scale>
        <a:sx n="33" d="100"/>
        <a:sy n="33" d="100"/>
      </p:scale>
      <p:origin x="36" y="19896"/>
    </p:cViewPr>
  </p:outlineViewPr>
  <p:notesTextViewPr>
    <p:cViewPr>
      <p:scale>
        <a:sx n="100" d="100"/>
        <a:sy n="100" d="100"/>
      </p:scale>
      <p:origin x="0" y="0"/>
    </p:cViewPr>
  </p:notesTextViewPr>
  <p:sorterViewPr>
    <p:cViewPr>
      <p:scale>
        <a:sx n="125" d="100"/>
        <a:sy n="125" d="100"/>
      </p:scale>
      <p:origin x="0" y="0"/>
    </p:cViewPr>
  </p:sorterViewPr>
  <p:notesViewPr>
    <p:cSldViewPr snapToGrid="0">
      <p:cViewPr varScale="1">
        <p:scale>
          <a:sx n="115" d="100"/>
          <a:sy n="115" d="100"/>
        </p:scale>
        <p:origin x="-1398" y="-114"/>
      </p:cViewPr>
      <p:guideLst>
        <p:guide orient="horz" pos="2237"/>
        <p:guide pos="322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435766" cy="354455"/>
          </a:xfrm>
          <a:prstGeom prst="rect">
            <a:avLst/>
          </a:prstGeom>
        </p:spPr>
        <p:txBody>
          <a:bodyPr vert="horz" lIns="94704" tIns="47352" rIns="94704" bIns="47352" rtlCol="0"/>
          <a:lstStyle>
            <a:lvl1pPr algn="l">
              <a:defRPr sz="1200"/>
            </a:lvl1pPr>
          </a:lstStyle>
          <a:p>
            <a:endParaRPr lang="ru-RU"/>
          </a:p>
        </p:txBody>
      </p:sp>
      <p:sp>
        <p:nvSpPr>
          <p:cNvPr id="3" name="Date Placeholder 2"/>
          <p:cNvSpPr>
            <a:spLocks noGrp="1"/>
          </p:cNvSpPr>
          <p:nvPr>
            <p:ph type="dt" sz="quarter" idx="1"/>
          </p:nvPr>
        </p:nvSpPr>
        <p:spPr>
          <a:xfrm>
            <a:off x="5797206" y="1"/>
            <a:ext cx="4435766" cy="354455"/>
          </a:xfrm>
          <a:prstGeom prst="rect">
            <a:avLst/>
          </a:prstGeom>
        </p:spPr>
        <p:txBody>
          <a:bodyPr vert="horz" lIns="94704" tIns="47352" rIns="94704" bIns="47352" rtlCol="0"/>
          <a:lstStyle>
            <a:lvl1pPr algn="r">
              <a:defRPr sz="1200"/>
            </a:lvl1pPr>
          </a:lstStyle>
          <a:p>
            <a:fld id="{B3DFE3B6-570A-4C56-B47F-6CEFC886FDA8}" type="datetimeFigureOut">
              <a:rPr lang="ru-RU" smtClean="0"/>
              <a:pPr/>
              <a:t>08.07.2020</a:t>
            </a:fld>
            <a:endParaRPr lang="ru-RU"/>
          </a:p>
        </p:txBody>
      </p:sp>
      <p:sp>
        <p:nvSpPr>
          <p:cNvPr id="4" name="Footer Placeholder 3"/>
          <p:cNvSpPr>
            <a:spLocks noGrp="1"/>
          </p:cNvSpPr>
          <p:nvPr>
            <p:ph type="ftr" sz="quarter" idx="2"/>
          </p:nvPr>
        </p:nvSpPr>
        <p:spPr>
          <a:xfrm>
            <a:off x="1" y="6746349"/>
            <a:ext cx="4435766" cy="354455"/>
          </a:xfrm>
          <a:prstGeom prst="rect">
            <a:avLst/>
          </a:prstGeom>
        </p:spPr>
        <p:txBody>
          <a:bodyPr vert="horz" lIns="94704" tIns="47352" rIns="94704" bIns="47352" rtlCol="0" anchor="b"/>
          <a:lstStyle>
            <a:lvl1pPr algn="l">
              <a:defRPr sz="1200"/>
            </a:lvl1pPr>
          </a:lstStyle>
          <a:p>
            <a:endParaRPr lang="ru-RU"/>
          </a:p>
        </p:txBody>
      </p:sp>
      <p:sp>
        <p:nvSpPr>
          <p:cNvPr id="5" name="Slide Number Placeholder 4"/>
          <p:cNvSpPr>
            <a:spLocks noGrp="1"/>
          </p:cNvSpPr>
          <p:nvPr>
            <p:ph type="sldNum" sz="quarter" idx="3"/>
          </p:nvPr>
        </p:nvSpPr>
        <p:spPr>
          <a:xfrm>
            <a:off x="5797206" y="6746349"/>
            <a:ext cx="4435766" cy="354455"/>
          </a:xfrm>
          <a:prstGeom prst="rect">
            <a:avLst/>
          </a:prstGeom>
        </p:spPr>
        <p:txBody>
          <a:bodyPr vert="horz" lIns="94704" tIns="47352" rIns="94704" bIns="47352" rtlCol="0" anchor="b"/>
          <a:lstStyle>
            <a:lvl1pPr algn="r">
              <a:defRPr sz="1200"/>
            </a:lvl1pPr>
          </a:lstStyle>
          <a:p>
            <a:fld id="{57EC5638-3CB0-4A9F-B673-7ABAB7AA73C9}" type="slidenum">
              <a:rPr lang="ru-RU" smtClean="0"/>
              <a:pPr/>
              <a:t>‹#›</a:t>
            </a:fld>
            <a:endParaRPr lang="ru-RU"/>
          </a:p>
        </p:txBody>
      </p:sp>
    </p:spTree>
    <p:extLst>
      <p:ext uri="{BB962C8B-B14F-4D97-AF65-F5344CB8AC3E}">
        <p14:creationId xmlns:p14="http://schemas.microsoft.com/office/powerpoint/2010/main" val="31268569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435766" cy="354455"/>
          </a:xfrm>
          <a:prstGeom prst="rect">
            <a:avLst/>
          </a:prstGeom>
        </p:spPr>
        <p:txBody>
          <a:bodyPr vert="horz" lIns="94704" tIns="47352" rIns="94704" bIns="47352" rtlCol="0"/>
          <a:lstStyle>
            <a:lvl1pPr algn="l">
              <a:defRPr sz="1200"/>
            </a:lvl1pPr>
          </a:lstStyle>
          <a:p>
            <a:endParaRPr lang="ru-RU"/>
          </a:p>
        </p:txBody>
      </p:sp>
      <p:sp>
        <p:nvSpPr>
          <p:cNvPr id="3" name="Date Placeholder 2"/>
          <p:cNvSpPr>
            <a:spLocks noGrp="1"/>
          </p:cNvSpPr>
          <p:nvPr>
            <p:ph type="dt" idx="1"/>
          </p:nvPr>
        </p:nvSpPr>
        <p:spPr>
          <a:xfrm>
            <a:off x="5797206" y="1"/>
            <a:ext cx="4435766" cy="354455"/>
          </a:xfrm>
          <a:prstGeom prst="rect">
            <a:avLst/>
          </a:prstGeom>
        </p:spPr>
        <p:txBody>
          <a:bodyPr vert="horz" lIns="94704" tIns="47352" rIns="94704" bIns="47352" rtlCol="0"/>
          <a:lstStyle>
            <a:lvl1pPr algn="r">
              <a:defRPr sz="1200"/>
            </a:lvl1pPr>
          </a:lstStyle>
          <a:p>
            <a:fld id="{AB710F3C-1901-43F5-BEDC-46566954B54D}" type="datetimeFigureOut">
              <a:rPr lang="ru-RU" smtClean="0"/>
              <a:pPr/>
              <a:t>08.07.2020</a:t>
            </a:fld>
            <a:endParaRPr lang="ru-RU"/>
          </a:p>
        </p:txBody>
      </p:sp>
      <p:sp>
        <p:nvSpPr>
          <p:cNvPr id="4" name="Slide Image Placeholder 3"/>
          <p:cNvSpPr>
            <a:spLocks noGrp="1" noRot="1" noChangeAspect="1"/>
          </p:cNvSpPr>
          <p:nvPr>
            <p:ph type="sldImg" idx="2"/>
          </p:nvPr>
        </p:nvSpPr>
        <p:spPr>
          <a:xfrm>
            <a:off x="3195638" y="533400"/>
            <a:ext cx="3843337" cy="2662238"/>
          </a:xfrm>
          <a:prstGeom prst="rect">
            <a:avLst/>
          </a:prstGeom>
          <a:noFill/>
          <a:ln w="12700">
            <a:solidFill>
              <a:prstClr val="black"/>
            </a:solidFill>
          </a:ln>
        </p:spPr>
        <p:txBody>
          <a:bodyPr vert="horz" lIns="94704" tIns="47352" rIns="94704" bIns="47352" rtlCol="0" anchor="ctr"/>
          <a:lstStyle/>
          <a:p>
            <a:endParaRPr lang="ru-RU"/>
          </a:p>
        </p:txBody>
      </p:sp>
      <p:sp>
        <p:nvSpPr>
          <p:cNvPr id="5" name="Notes Placeholder 4"/>
          <p:cNvSpPr>
            <a:spLocks noGrp="1"/>
          </p:cNvSpPr>
          <p:nvPr>
            <p:ph type="body" sz="quarter" idx="3"/>
          </p:nvPr>
        </p:nvSpPr>
        <p:spPr>
          <a:xfrm>
            <a:off x="1023135" y="3374012"/>
            <a:ext cx="8188348" cy="3195110"/>
          </a:xfrm>
          <a:prstGeom prst="rect">
            <a:avLst/>
          </a:prstGeom>
        </p:spPr>
        <p:txBody>
          <a:bodyPr vert="horz" lIns="94704" tIns="47352" rIns="94704" bIns="4735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1" y="6746349"/>
            <a:ext cx="4435766" cy="354455"/>
          </a:xfrm>
          <a:prstGeom prst="rect">
            <a:avLst/>
          </a:prstGeom>
        </p:spPr>
        <p:txBody>
          <a:bodyPr vert="horz" lIns="94704" tIns="47352" rIns="94704" bIns="47352" rtlCol="0" anchor="b"/>
          <a:lstStyle>
            <a:lvl1pPr algn="l">
              <a:defRPr sz="1200"/>
            </a:lvl1pPr>
          </a:lstStyle>
          <a:p>
            <a:endParaRPr lang="ru-RU"/>
          </a:p>
        </p:txBody>
      </p:sp>
      <p:sp>
        <p:nvSpPr>
          <p:cNvPr id="7" name="Slide Number Placeholder 6"/>
          <p:cNvSpPr>
            <a:spLocks noGrp="1"/>
          </p:cNvSpPr>
          <p:nvPr>
            <p:ph type="sldNum" sz="quarter" idx="5"/>
          </p:nvPr>
        </p:nvSpPr>
        <p:spPr>
          <a:xfrm>
            <a:off x="5797206" y="6746349"/>
            <a:ext cx="4435766" cy="354455"/>
          </a:xfrm>
          <a:prstGeom prst="rect">
            <a:avLst/>
          </a:prstGeom>
        </p:spPr>
        <p:txBody>
          <a:bodyPr vert="horz" lIns="94704" tIns="47352" rIns="94704" bIns="47352" rtlCol="0" anchor="b"/>
          <a:lstStyle>
            <a:lvl1pPr algn="r">
              <a:defRPr sz="1200"/>
            </a:lvl1pPr>
          </a:lstStyle>
          <a:p>
            <a:fld id="{31758C84-B58E-494F-8CEF-25E53AC35C0C}" type="slidenum">
              <a:rPr lang="ru-RU" smtClean="0"/>
              <a:pPr/>
              <a:t>‹#›</a:t>
            </a:fld>
            <a:endParaRPr lang="ru-RU"/>
          </a:p>
        </p:txBody>
      </p:sp>
    </p:spTree>
    <p:extLst>
      <p:ext uri="{BB962C8B-B14F-4D97-AF65-F5344CB8AC3E}">
        <p14:creationId xmlns:p14="http://schemas.microsoft.com/office/powerpoint/2010/main" val="4031704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1758C84-B58E-494F-8CEF-25E53AC35C0C}" type="slidenum">
              <a:rPr lang="ru-RU" smtClean="0"/>
              <a:pPr/>
              <a:t>1</a:t>
            </a:fld>
            <a:endParaRPr lang="ru-RU"/>
          </a:p>
        </p:txBody>
      </p:sp>
    </p:spTree>
    <p:extLst>
      <p:ext uri="{BB962C8B-B14F-4D97-AF65-F5344CB8AC3E}">
        <p14:creationId xmlns:p14="http://schemas.microsoft.com/office/powerpoint/2010/main" val="3354932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1758C84-B58E-494F-8CEF-25E53AC35C0C}" type="slidenum">
              <a:rPr lang="ru-RU" smtClean="0"/>
              <a:pPr/>
              <a:t>9</a:t>
            </a:fld>
            <a:endParaRPr lang="ru-RU"/>
          </a:p>
        </p:txBody>
      </p:sp>
    </p:spTree>
    <p:extLst>
      <p:ext uri="{BB962C8B-B14F-4D97-AF65-F5344CB8AC3E}">
        <p14:creationId xmlns:p14="http://schemas.microsoft.com/office/powerpoint/2010/main" val="3303842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4.xml"/><Relationship Id="rId7" Type="http://schemas.openxmlformats.org/officeDocument/2006/relationships/oleObject" Target="../embeddings/oleObject8.bin"/><Relationship Id="rId2" Type="http://schemas.openxmlformats.org/officeDocument/2006/relationships/tags" Target="../tags/tag23.xml"/><Relationship Id="rId1" Type="http://schemas.openxmlformats.org/officeDocument/2006/relationships/vmlDrawing" Target="../drawings/vmlDrawing8.vml"/><Relationship Id="rId6" Type="http://schemas.openxmlformats.org/officeDocument/2006/relationships/image" Target="../media/image3.jpeg"/><Relationship Id="rId5" Type="http://schemas.openxmlformats.org/officeDocument/2006/relationships/slideMaster" Target="../slideMasters/slideMaster2.xml"/><Relationship Id="rId10" Type="http://schemas.microsoft.com/office/2007/relationships/hdphoto" Target="../media/hdphoto1.wdp"/><Relationship Id="rId4" Type="http://schemas.openxmlformats.org/officeDocument/2006/relationships/tags" Target="../tags/tag25.xml"/><Relationship Id="rId9"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6.xml"/><Relationship Id="rId7" Type="http://schemas.openxmlformats.org/officeDocument/2006/relationships/oleObject" Target="../embeddings/oleObject3.bin"/><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3.jpeg"/><Relationship Id="rId5" Type="http://schemas.openxmlformats.org/officeDocument/2006/relationships/slideMaster" Target="../slideMasters/slideMaster1.xml"/><Relationship Id="rId10" Type="http://schemas.microsoft.com/office/2007/relationships/hdphoto" Target="../media/hdphoto1.wdp"/><Relationship Id="rId4" Type="http://schemas.openxmlformats.org/officeDocument/2006/relationships/tags" Target="../tags/tag7.xml"/><Relationship Id="rId9"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emf"/><Relationship Id="rId2" Type="http://schemas.openxmlformats.org/officeDocument/2006/relationships/tags" Target="../tags/tag1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2.jpeg"/><Relationship Id="rId4"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5.xml"/><Relationship Id="rId7" Type="http://schemas.openxmlformats.org/officeDocument/2006/relationships/oleObject" Target="../embeddings/oleObject6.bin"/><Relationship Id="rId2" Type="http://schemas.openxmlformats.org/officeDocument/2006/relationships/tags" Target="../tags/tag14.xml"/><Relationship Id="rId1" Type="http://schemas.openxmlformats.org/officeDocument/2006/relationships/vmlDrawing" Target="../drawings/vmlDrawing6.vml"/><Relationship Id="rId6" Type="http://schemas.openxmlformats.org/officeDocument/2006/relationships/image" Target="../media/image3.jpeg"/><Relationship Id="rId5" Type="http://schemas.openxmlformats.org/officeDocument/2006/relationships/slideMaster" Target="../slideMasters/slideMaster2.xml"/><Relationship Id="rId10" Type="http://schemas.microsoft.com/office/2007/relationships/hdphoto" Target="../media/hdphoto1.wdp"/><Relationship Id="rId4" Type="http://schemas.openxmlformats.org/officeDocument/2006/relationships/tags" Target="../tags/tag16.xml"/><Relationship Id="rId9"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1.xml"/><Relationship Id="rId7" Type="http://schemas.openxmlformats.org/officeDocument/2006/relationships/oleObject" Target="../embeddings/oleObject7.bin"/><Relationship Id="rId2" Type="http://schemas.openxmlformats.org/officeDocument/2006/relationships/tags" Target="../tags/tag20.xml"/><Relationship Id="rId1" Type="http://schemas.openxmlformats.org/officeDocument/2006/relationships/vmlDrawing" Target="../drawings/vmlDrawing7.vml"/><Relationship Id="rId6" Type="http://schemas.openxmlformats.org/officeDocument/2006/relationships/image" Target="../media/image3.jpeg"/><Relationship Id="rId5" Type="http://schemas.openxmlformats.org/officeDocument/2006/relationships/slideMaster" Target="../slideMasters/slideMaster2.xml"/><Relationship Id="rId10" Type="http://schemas.microsoft.com/office/2007/relationships/hdphoto" Target="../media/hdphoto1.wdp"/><Relationship Id="rId4" Type="http://schemas.openxmlformats.org/officeDocument/2006/relationships/tags" Target="../tags/tag22.xml"/><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Разделитель">
    <p:spTree>
      <p:nvGrpSpPr>
        <p:cNvPr id="1" name=""/>
        <p:cNvGrpSpPr/>
        <p:nvPr/>
      </p:nvGrpSpPr>
      <p:grpSpPr>
        <a:xfrm>
          <a:off x="0" y="0"/>
          <a:ext cx="0" cy="0"/>
          <a:chOff x="0" y="0"/>
          <a:chExt cx="0" cy="0"/>
        </a:xfrm>
      </p:grpSpPr>
      <p:pic>
        <p:nvPicPr>
          <p:cNvPr id="1228" name="Picture 20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588"/>
            <a:ext cx="990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7" hidden="1"/>
          <p:cNvGraphicFramePr>
            <a:graphicFrameLocks noChangeAspect="1"/>
          </p:cNvGraphicFramePr>
          <p:nvPr userDrawn="1">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60" name="think-cell Slide" r:id="rId6" imgW="360" imgH="360" progId="TCLayout.ActiveDocument.1">
                  <p:embed/>
                </p:oleObj>
              </mc:Choice>
              <mc:Fallback>
                <p:oleObj name="think-cell Slide" r:id="rId6" imgW="360" imgH="360" progId="TCLayout.ActiveDocument.1">
                  <p:embed/>
                  <p:pic>
                    <p:nvPicPr>
                      <p:cNvPr id="0" name="Picture 87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Прямая соединительная линия 13"/>
          <p:cNvCxnSpPr/>
          <p:nvPr userDrawn="1"/>
        </p:nvCxnSpPr>
        <p:spPr>
          <a:xfrm flipV="1">
            <a:off x="363538" y="1"/>
            <a:ext cx="0" cy="6857998"/>
          </a:xfrm>
          <a:prstGeom prst="line">
            <a:avLst/>
          </a:prstGeom>
          <a:ln w="28575">
            <a:solidFill>
              <a:srgbClr val="FA55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ctrTitle"/>
            <p:custDataLst>
              <p:tags r:id="rId3"/>
            </p:custDataLst>
          </p:nvPr>
        </p:nvSpPr>
        <p:spPr>
          <a:xfrm>
            <a:off x="363538" y="2788024"/>
            <a:ext cx="8828086" cy="1664073"/>
          </a:xfrm>
          <a:prstGeom prst="rect">
            <a:avLst/>
          </a:prstGeom>
        </p:spPr>
        <p:txBody>
          <a:bodyPr>
            <a:normAutofit/>
          </a:bodyPr>
          <a:lstStyle>
            <a:lvl1pPr algn="l">
              <a:defRPr sz="3000" b="0">
                <a:solidFill>
                  <a:schemeClr val="bg1"/>
                </a:solidFill>
                <a:latin typeface="+mj-lt"/>
              </a:defRPr>
            </a:lvl1pPr>
          </a:lstStyle>
          <a:p>
            <a:r>
              <a:rPr lang="ru-RU" smtClean="0"/>
              <a:t>Образец заголовка</a:t>
            </a:r>
            <a:endParaRPr lang="ru-RU"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Заголовок и содержание">
    <p:spTree>
      <p:nvGrpSpPr>
        <p:cNvPr id="1" name=""/>
        <p:cNvGrpSpPr/>
        <p:nvPr/>
      </p:nvGrpSpPr>
      <p:grpSpPr>
        <a:xfrm>
          <a:off x="0" y="0"/>
          <a:ext cx="0" cy="0"/>
          <a:chOff x="0" y="0"/>
          <a:chExt cx="0" cy="0"/>
        </a:xfrm>
      </p:grpSpPr>
      <p:pic>
        <p:nvPicPr>
          <p:cNvPr id="5326" name="Picture 206"/>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90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a:xfrm>
            <a:off x="360726" y="0"/>
            <a:ext cx="8477273" cy="927847"/>
          </a:xfrm>
          <a:prstGeom prst="rect">
            <a:avLst/>
          </a:prstGeom>
        </p:spPr>
        <p:txBody>
          <a:bodyPr lIns="0" tIns="0" rIns="0" bIns="0" anchor="ctr" anchorCtr="0">
            <a:normAutofit/>
          </a:bodyPr>
          <a:lstStyle>
            <a:lvl1pPr algn="l">
              <a:defRPr sz="2000" b="0">
                <a:solidFill>
                  <a:schemeClr val="bg1"/>
                </a:solidFill>
                <a:latin typeface="+mj-lt"/>
              </a:defRPr>
            </a:lvl1pPr>
          </a:lstStyle>
          <a:p>
            <a:r>
              <a:rPr lang="ru-RU" dirty="0" smtClean="0"/>
              <a:t>Образец заголовка</a:t>
            </a:r>
            <a:endParaRPr lang="ru-RU" dirty="0"/>
          </a:p>
        </p:txBody>
      </p:sp>
      <p:graphicFrame>
        <p:nvGraphicFramePr>
          <p:cNvPr id="9" name="Object 8" hidden="1"/>
          <p:cNvGraphicFramePr>
            <a:graphicFrameLocks noChangeAspect="1"/>
          </p:cNvGraphicFramePr>
          <p:nvPr userDrawn="1">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63242" name="think-cell Slide" r:id="rId7" imgW="270" imgH="270" progId="TCLayout.ActiveDocument.1">
                  <p:embed/>
                </p:oleObj>
              </mc:Choice>
              <mc:Fallback>
                <p:oleObj name="think-cell Slide" r:id="rId7" imgW="270" imgH="27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5"/>
          <p:cNvSpPr>
            <a:spLocks noGrp="1"/>
          </p:cNvSpPr>
          <p:nvPr userDrawn="1">
            <p:ph type="sldNum" sz="quarter" idx="12"/>
            <p:custDataLst>
              <p:tags r:id="rId4"/>
            </p:custDataLst>
          </p:nvPr>
        </p:nvSpPr>
        <p:spPr>
          <a:xfrm>
            <a:off x="9589662" y="6571686"/>
            <a:ext cx="316337" cy="286314"/>
          </a:xfrm>
          <a:prstGeom prst="rect">
            <a:avLst/>
          </a:prstGeom>
        </p:spPr>
        <p:txBody>
          <a:bodyPr lIns="0" rIns="0" anchor="ctr" anchorCtr="0"/>
          <a:lstStyle>
            <a:lvl1pPr algn="ctr">
              <a:defRPr sz="1000" b="0">
                <a:solidFill>
                  <a:schemeClr val="tx1"/>
                </a:solidFill>
              </a:defRPr>
            </a:lvl1pPr>
          </a:lstStyle>
          <a:p>
            <a:fld id="{E893A361-5A8E-4789-8762-ADD1AA23B380}" type="slidenum">
              <a:rPr lang="ru-RU" smtClean="0">
                <a:solidFill>
                  <a:prstClr val="black"/>
                </a:solidFill>
              </a:rPr>
              <a:pPr/>
              <a:t>‹#›</a:t>
            </a:fld>
            <a:endParaRPr lang="ru-RU" dirty="0">
              <a:solidFill>
                <a:prstClr val="black"/>
              </a:solidFill>
            </a:endParaRPr>
          </a:p>
        </p:txBody>
      </p:sp>
      <p:pic>
        <p:nvPicPr>
          <p:cNvPr id="11" name="Picture 107" descr="http://www.fsk-ees.ru/upload/medialibrary/0c5/0c5fbc1f954f923c2a8a1b10e566c61c.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035800" y="6520413"/>
            <a:ext cx="2455679" cy="322497"/>
          </a:xfrm>
          <a:prstGeom prst="rect">
            <a:avLst/>
          </a:prstGeom>
          <a:noFill/>
          <a:extLst>
            <a:ext uri="{909E8E84-426E-40DD-AFC4-6F175D3DCCD1}">
              <a14:hiddenFill xmlns:a14="http://schemas.microsoft.com/office/drawing/2010/main">
                <a:solidFill>
                  <a:srgbClr val="FFFFFF"/>
                </a:solidFill>
              </a14:hiddenFill>
            </a:ext>
          </a:extLst>
        </p:spPr>
      </p:pic>
      <p:sp>
        <p:nvSpPr>
          <p:cNvPr id="4" name="Текст 3"/>
          <p:cNvSpPr>
            <a:spLocks noGrp="1"/>
          </p:cNvSpPr>
          <p:nvPr>
            <p:ph type="body" sz="quarter" idx="13"/>
          </p:nvPr>
        </p:nvSpPr>
        <p:spPr>
          <a:xfrm>
            <a:off x="360362" y="1060450"/>
            <a:ext cx="9274175" cy="246221"/>
          </a:xfrm>
          <a:prstGeom prst="rect">
            <a:avLst/>
          </a:prstGeom>
        </p:spPr>
        <p:txBody>
          <a:bodyPr lIns="0" tIns="0" rIns="0" bIns="0">
            <a:spAutoFit/>
          </a:bodyPr>
          <a:lstStyle>
            <a:lvl1pPr marL="0" indent="0">
              <a:buNone/>
              <a:defRPr sz="1600" b="1">
                <a:solidFill>
                  <a:schemeClr val="bg2"/>
                </a:solidFill>
              </a:defRPr>
            </a:lvl1pPr>
            <a:lvl2pPr marL="180975" indent="0">
              <a:buNone/>
              <a:defRPr/>
            </a:lvl2pPr>
            <a:lvl3pPr marL="361950" indent="0">
              <a:buNone/>
              <a:defRPr/>
            </a:lvl3pPr>
            <a:lvl4pPr marL="180975" indent="0">
              <a:buNone/>
              <a:defRPr/>
            </a:lvl4pPr>
            <a:lvl5pPr marL="180975" indent="0">
              <a:buNone/>
              <a:defRPr/>
            </a:lvl5pPr>
          </a:lstStyle>
          <a:p>
            <a:pPr lvl="0"/>
            <a:endParaRPr lang="ru-RU" dirty="0" smtClean="0"/>
          </a:p>
        </p:txBody>
      </p:sp>
      <p:sp>
        <p:nvSpPr>
          <p:cNvPr id="5435" name="Text Placeholder 5434"/>
          <p:cNvSpPr>
            <a:spLocks noGrp="1"/>
          </p:cNvSpPr>
          <p:nvPr>
            <p:ph type="body" sz="quarter" idx="14"/>
          </p:nvPr>
        </p:nvSpPr>
        <p:spPr>
          <a:xfrm>
            <a:off x="1588" y="1588"/>
            <a:ext cx="1588" cy="1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324" name="Text Placeholder 6323"/>
          <p:cNvSpPr>
            <a:spLocks noGrp="1"/>
          </p:cNvSpPr>
          <p:nvPr>
            <p:ph type="body" sz="quarter" idx="15"/>
          </p:nvPr>
        </p:nvSpPr>
        <p:spPr>
          <a:xfrm>
            <a:off x="1588" y="1588"/>
            <a:ext cx="1588" cy="1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p14="http://schemas.microsoft.com/office/powerpoint/2010/main" val="15641666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содержание">
    <p:spTree>
      <p:nvGrpSpPr>
        <p:cNvPr id="1" name=""/>
        <p:cNvGrpSpPr/>
        <p:nvPr/>
      </p:nvGrpSpPr>
      <p:grpSpPr>
        <a:xfrm>
          <a:off x="0" y="0"/>
          <a:ext cx="0" cy="0"/>
          <a:chOff x="0" y="0"/>
          <a:chExt cx="0" cy="0"/>
        </a:xfrm>
      </p:grpSpPr>
      <p:pic>
        <p:nvPicPr>
          <p:cNvPr id="5326" name="Picture 206"/>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90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a:xfrm>
            <a:off x="360726" y="0"/>
            <a:ext cx="8477273" cy="927847"/>
          </a:xfrm>
          <a:prstGeom prst="rect">
            <a:avLst/>
          </a:prstGeom>
        </p:spPr>
        <p:txBody>
          <a:bodyPr lIns="0" tIns="0" rIns="0" bIns="0" anchor="ctr" anchorCtr="0">
            <a:normAutofit/>
          </a:bodyPr>
          <a:lstStyle>
            <a:lvl1pPr algn="l">
              <a:defRPr sz="2000" b="0">
                <a:solidFill>
                  <a:schemeClr val="bg1"/>
                </a:solidFill>
                <a:latin typeface="+mj-lt"/>
              </a:defRPr>
            </a:lvl1pPr>
          </a:lstStyle>
          <a:p>
            <a:r>
              <a:rPr lang="ru-RU" dirty="0" smtClean="0"/>
              <a:t>Образец заголовка</a:t>
            </a:r>
            <a:endParaRPr lang="ru-RU" dirty="0"/>
          </a:p>
        </p:txBody>
      </p:sp>
      <p:graphicFrame>
        <p:nvGraphicFramePr>
          <p:cNvPr id="9" name="Object 8" hidden="1"/>
          <p:cNvGraphicFramePr>
            <a:graphicFrameLocks noChangeAspect="1"/>
          </p:cNvGraphicFramePr>
          <p:nvPr userDrawn="1">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087" name="think-cell Slide" r:id="rId7" imgW="360" imgH="360" progId="TCLayout.ActiveDocument.1">
                  <p:embed/>
                </p:oleObj>
              </mc:Choice>
              <mc:Fallback>
                <p:oleObj name="think-cell Slide" r:id="rId7" imgW="360" imgH="360" progId="TCLayout.ActiveDocument.1">
                  <p:embed/>
                  <p:pic>
                    <p:nvPicPr>
                      <p:cNvPr id="0" name="Picture 9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5"/>
          <p:cNvSpPr>
            <a:spLocks noGrp="1"/>
          </p:cNvSpPr>
          <p:nvPr userDrawn="1">
            <p:ph type="sldNum" sz="quarter" idx="12"/>
            <p:custDataLst>
              <p:tags r:id="rId4"/>
            </p:custDataLst>
          </p:nvPr>
        </p:nvSpPr>
        <p:spPr>
          <a:xfrm>
            <a:off x="9589662" y="6571686"/>
            <a:ext cx="316337" cy="286314"/>
          </a:xfrm>
          <a:prstGeom prst="rect">
            <a:avLst/>
          </a:prstGeom>
        </p:spPr>
        <p:txBody>
          <a:bodyPr lIns="0" rIns="0" anchor="ctr" anchorCtr="0"/>
          <a:lstStyle>
            <a:lvl1pPr algn="ctr">
              <a:defRPr sz="1000" b="0">
                <a:solidFill>
                  <a:schemeClr val="tx1"/>
                </a:solidFill>
              </a:defRPr>
            </a:lvl1pPr>
          </a:lstStyle>
          <a:p>
            <a:fld id="{E893A361-5A8E-4789-8762-ADD1AA23B380}" type="slidenum">
              <a:rPr lang="ru-RU" smtClean="0"/>
              <a:pPr/>
              <a:t>‹#›</a:t>
            </a:fld>
            <a:endParaRPr lang="ru-RU" dirty="0"/>
          </a:p>
        </p:txBody>
      </p:sp>
      <p:pic>
        <p:nvPicPr>
          <p:cNvPr id="11" name="Picture 107" descr="http://www.fsk-ees.ru/upload/medialibrary/0c5/0c5fbc1f954f923c2a8a1b10e566c61c.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035800" y="6520413"/>
            <a:ext cx="2455679" cy="322497"/>
          </a:xfrm>
          <a:prstGeom prst="rect">
            <a:avLst/>
          </a:prstGeom>
          <a:noFill/>
          <a:extLst>
            <a:ext uri="{909E8E84-426E-40DD-AFC4-6F175D3DCCD1}">
              <a14:hiddenFill xmlns:a14="http://schemas.microsoft.com/office/drawing/2010/main">
                <a:solidFill>
                  <a:srgbClr val="FFFFFF"/>
                </a:solidFill>
              </a14:hiddenFill>
            </a:ext>
          </a:extLst>
        </p:spPr>
      </p:pic>
      <p:sp>
        <p:nvSpPr>
          <p:cNvPr id="4" name="Текст 3"/>
          <p:cNvSpPr>
            <a:spLocks noGrp="1"/>
          </p:cNvSpPr>
          <p:nvPr>
            <p:ph type="body" sz="quarter" idx="13"/>
          </p:nvPr>
        </p:nvSpPr>
        <p:spPr>
          <a:xfrm>
            <a:off x="360362" y="1060450"/>
            <a:ext cx="9274175" cy="246221"/>
          </a:xfrm>
          <a:prstGeom prst="rect">
            <a:avLst/>
          </a:prstGeom>
        </p:spPr>
        <p:txBody>
          <a:bodyPr lIns="0" tIns="0" rIns="0" bIns="0">
            <a:spAutoFit/>
          </a:bodyPr>
          <a:lstStyle>
            <a:lvl1pPr marL="0" indent="0">
              <a:buNone/>
              <a:defRPr sz="1600" b="1">
                <a:solidFill>
                  <a:schemeClr val="bg2"/>
                </a:solidFill>
              </a:defRPr>
            </a:lvl1pPr>
            <a:lvl2pPr marL="180975" indent="0">
              <a:buNone/>
              <a:defRPr/>
            </a:lvl2pPr>
            <a:lvl3pPr marL="361950" indent="0">
              <a:buNone/>
              <a:defRPr/>
            </a:lvl3pPr>
            <a:lvl4pPr marL="180975" indent="0">
              <a:buNone/>
              <a:defRPr/>
            </a:lvl4pPr>
            <a:lvl5pPr marL="180975" indent="0">
              <a:buNone/>
              <a:defRPr/>
            </a:lvl5pPr>
          </a:lstStyle>
          <a:p>
            <a:pPr lvl="0"/>
            <a:endParaRPr lang="ru-RU" dirty="0" smtClean="0"/>
          </a:p>
        </p:txBody>
      </p:sp>
      <p:sp>
        <p:nvSpPr>
          <p:cNvPr id="5435" name="Text Placeholder 5434"/>
          <p:cNvSpPr>
            <a:spLocks noGrp="1"/>
          </p:cNvSpPr>
          <p:nvPr>
            <p:ph type="body" sz="quarter" idx="14"/>
          </p:nvPr>
        </p:nvSpPr>
        <p:spPr>
          <a:xfrm>
            <a:off x="1588" y="1588"/>
            <a:ext cx="1588" cy="1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324" name="Text Placeholder 6323"/>
          <p:cNvSpPr>
            <a:spLocks noGrp="1"/>
          </p:cNvSpPr>
          <p:nvPr>
            <p:ph type="body" sz="quarter" idx="15"/>
          </p:nvPr>
        </p:nvSpPr>
        <p:spPr>
          <a:xfrm>
            <a:off x="1588" y="1588"/>
            <a:ext cx="1588" cy="1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717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9525"/>
            <a:ext cx="9906000" cy="684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единительная линия 4"/>
          <p:cNvCxnSpPr/>
          <p:nvPr userDrawn="1"/>
        </p:nvCxnSpPr>
        <p:spPr>
          <a:xfrm>
            <a:off x="0" y="2608715"/>
            <a:ext cx="9906000" cy="0"/>
          </a:xfrm>
          <a:prstGeom prst="line">
            <a:avLst/>
          </a:prstGeom>
          <a:ln w="28575">
            <a:solidFill>
              <a:srgbClr val="FA55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userDrawn="1"/>
        </p:nvCxnSpPr>
        <p:spPr>
          <a:xfrm flipV="1">
            <a:off x="363538" y="1"/>
            <a:ext cx="0" cy="6857998"/>
          </a:xfrm>
          <a:prstGeom prst="line">
            <a:avLst/>
          </a:prstGeom>
          <a:ln w="28575">
            <a:solidFill>
              <a:srgbClr val="FA550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userDrawn="1"/>
        </p:nvCxnSpPr>
        <p:spPr>
          <a:xfrm>
            <a:off x="0" y="1268413"/>
            <a:ext cx="9906000" cy="0"/>
          </a:xfrm>
          <a:prstGeom prst="line">
            <a:avLst/>
          </a:prstGeom>
          <a:ln w="28575">
            <a:solidFill>
              <a:srgbClr val="FA5500"/>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ctrTitle"/>
            <p:custDataLst>
              <p:tags r:id="rId1"/>
            </p:custDataLst>
          </p:nvPr>
        </p:nvSpPr>
        <p:spPr>
          <a:xfrm>
            <a:off x="390525" y="3152775"/>
            <a:ext cx="8839199" cy="1716772"/>
          </a:xfrm>
          <a:prstGeom prst="rect">
            <a:avLst/>
          </a:prstGeom>
        </p:spPr>
        <p:txBody>
          <a:bodyPr>
            <a:normAutofit/>
          </a:bodyPr>
          <a:lstStyle>
            <a:lvl1pPr algn="l">
              <a:defRPr sz="3000" b="1">
                <a:solidFill>
                  <a:schemeClr val="bg1"/>
                </a:solidFill>
              </a:defRPr>
            </a:lvl1pPr>
          </a:lstStyle>
          <a:p>
            <a:r>
              <a:rPr lang="ru-RU" dirty="0" smtClean="0"/>
              <a:t>Образец заголовка</a:t>
            </a:r>
            <a:endParaRPr lang="ru-RU" dirty="0"/>
          </a:p>
        </p:txBody>
      </p:sp>
      <p:sp>
        <p:nvSpPr>
          <p:cNvPr id="12" name="Subtitle 2"/>
          <p:cNvSpPr>
            <a:spLocks noGrp="1"/>
          </p:cNvSpPr>
          <p:nvPr userDrawn="1">
            <p:ph type="subTitle" idx="1"/>
            <p:custDataLst>
              <p:tags r:id="rId2"/>
            </p:custDataLst>
          </p:nvPr>
        </p:nvSpPr>
        <p:spPr>
          <a:xfrm>
            <a:off x="390525" y="5381625"/>
            <a:ext cx="8839199" cy="563073"/>
          </a:xfrm>
          <a:prstGeom prst="rect">
            <a:avLst/>
          </a:prstGeom>
        </p:spPr>
        <p:txBody>
          <a:bodyPr>
            <a:normAutofit/>
          </a:bodyPr>
          <a:lstStyle>
            <a:lvl1pPr marL="0" indent="0" algn="l">
              <a:buNone/>
              <a:defRPr sz="22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a:lstStyle/>
          <a:p>
            <a:r>
              <a:rPr lang="ru-RU" smtClean="0"/>
              <a:t>Образец заголовка</a:t>
            </a:r>
            <a:endParaRPr lang="ru-RU"/>
          </a:p>
        </p:txBody>
      </p:sp>
      <p:sp>
        <p:nvSpPr>
          <p:cNvPr id="4" name="Slide Number Placeholder 5"/>
          <p:cNvSpPr>
            <a:spLocks noGrp="1"/>
          </p:cNvSpPr>
          <p:nvPr>
            <p:ph type="sldNum" sz="quarter" idx="12"/>
            <p:custDataLst>
              <p:tags r:id="rId1"/>
            </p:custDataLst>
          </p:nvPr>
        </p:nvSpPr>
        <p:spPr>
          <a:xfrm>
            <a:off x="9589662" y="6571686"/>
            <a:ext cx="316337" cy="286314"/>
          </a:xfrm>
          <a:prstGeom prst="rect">
            <a:avLst/>
          </a:prstGeom>
        </p:spPr>
        <p:txBody>
          <a:bodyPr lIns="0" rIns="0" anchor="ctr" anchorCtr="0"/>
          <a:lstStyle>
            <a:lvl1pPr algn="ctr">
              <a:defRPr sz="1000" b="0">
                <a:solidFill>
                  <a:schemeClr val="tx1"/>
                </a:solidFill>
              </a:defRPr>
            </a:lvl1pPr>
          </a:lstStyle>
          <a:p>
            <a:fld id="{E893A361-5A8E-4789-8762-ADD1AA23B380}" type="slidenum">
              <a:rPr lang="ru-RU" smtClean="0"/>
              <a:pPr/>
              <a:t>‹#›</a:t>
            </a:fld>
            <a:endParaRPr lang="ru-RU" dirty="0"/>
          </a:p>
        </p:txBody>
      </p:sp>
    </p:spTree>
    <p:extLst>
      <p:ext uri="{BB962C8B-B14F-4D97-AF65-F5344CB8AC3E}">
        <p14:creationId xmlns:p14="http://schemas.microsoft.com/office/powerpoint/2010/main" val="640298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Разделитель">
    <p:spTree>
      <p:nvGrpSpPr>
        <p:cNvPr id="1" name=""/>
        <p:cNvGrpSpPr/>
        <p:nvPr/>
      </p:nvGrpSpPr>
      <p:grpSpPr>
        <a:xfrm>
          <a:off x="0" y="0"/>
          <a:ext cx="0" cy="0"/>
          <a:chOff x="0" y="0"/>
          <a:chExt cx="0" cy="0"/>
        </a:xfrm>
      </p:grpSpPr>
      <p:pic>
        <p:nvPicPr>
          <p:cNvPr id="1228" name="Picture 20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1588"/>
            <a:ext cx="990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7" hidden="1"/>
          <p:cNvGraphicFramePr>
            <a:graphicFrameLocks noChangeAspect="1"/>
          </p:cNvGraphicFramePr>
          <p:nvPr userDrawn="1">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60170" name="think-cell Slide" r:id="rId6" imgW="360" imgH="360" progId="TCLayout.ActiveDocument.1">
                  <p:embed/>
                </p:oleObj>
              </mc:Choice>
              <mc:Fallback>
                <p:oleObj name="think-cell Slide"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Прямая соединительная линия 13"/>
          <p:cNvCxnSpPr/>
          <p:nvPr userDrawn="1"/>
        </p:nvCxnSpPr>
        <p:spPr>
          <a:xfrm flipV="1">
            <a:off x="363539" y="1"/>
            <a:ext cx="0" cy="6857998"/>
          </a:xfrm>
          <a:prstGeom prst="line">
            <a:avLst/>
          </a:prstGeom>
          <a:ln w="28575">
            <a:solidFill>
              <a:srgbClr val="FA55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ctrTitle"/>
            <p:custDataLst>
              <p:tags r:id="rId3"/>
            </p:custDataLst>
          </p:nvPr>
        </p:nvSpPr>
        <p:spPr>
          <a:xfrm>
            <a:off x="363538" y="2788028"/>
            <a:ext cx="8828086" cy="1664073"/>
          </a:xfrm>
          <a:prstGeom prst="rect">
            <a:avLst/>
          </a:prstGeom>
        </p:spPr>
        <p:txBody>
          <a:bodyPr>
            <a:normAutofit/>
          </a:bodyPr>
          <a:lstStyle>
            <a:lvl1pPr algn="l">
              <a:defRPr sz="3000" b="0">
                <a:solidFill>
                  <a:schemeClr val="bg1"/>
                </a:solidFill>
                <a:latin typeface="+mj-lt"/>
              </a:defRPr>
            </a:lvl1pPr>
          </a:lstStyle>
          <a:p>
            <a:r>
              <a:rPr lang="ru-RU" smtClean="0"/>
              <a:t>Образец заголовка</a:t>
            </a:r>
            <a:endParaRPr lang="ru-RU" dirty="0"/>
          </a:p>
        </p:txBody>
      </p:sp>
    </p:spTree>
    <p:extLst>
      <p:ext uri="{BB962C8B-B14F-4D97-AF65-F5344CB8AC3E}">
        <p14:creationId xmlns:p14="http://schemas.microsoft.com/office/powerpoint/2010/main" val="14664561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Заголовок и содержание">
    <p:spTree>
      <p:nvGrpSpPr>
        <p:cNvPr id="1" name=""/>
        <p:cNvGrpSpPr/>
        <p:nvPr/>
      </p:nvGrpSpPr>
      <p:grpSpPr>
        <a:xfrm>
          <a:off x="0" y="0"/>
          <a:ext cx="0" cy="0"/>
          <a:chOff x="0" y="0"/>
          <a:chExt cx="0" cy="0"/>
        </a:xfrm>
      </p:grpSpPr>
      <p:pic>
        <p:nvPicPr>
          <p:cNvPr id="5326" name="Picture 206"/>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0" y="0"/>
            <a:ext cx="990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a:xfrm>
            <a:off x="360735" y="0"/>
            <a:ext cx="8477273" cy="927847"/>
          </a:xfrm>
          <a:prstGeom prst="rect">
            <a:avLst/>
          </a:prstGeom>
        </p:spPr>
        <p:txBody>
          <a:bodyPr lIns="0" tIns="0" rIns="0" bIns="0" anchor="ctr" anchorCtr="0">
            <a:normAutofit/>
          </a:bodyPr>
          <a:lstStyle>
            <a:lvl1pPr algn="l">
              <a:defRPr sz="2000" b="0">
                <a:solidFill>
                  <a:schemeClr val="bg1"/>
                </a:solidFill>
                <a:latin typeface="+mj-lt"/>
              </a:defRPr>
            </a:lvl1pPr>
          </a:lstStyle>
          <a:p>
            <a:r>
              <a:rPr lang="ru-RU" dirty="0" smtClean="0"/>
              <a:t>Образец заголовка</a:t>
            </a:r>
            <a:endParaRPr lang="ru-RU" dirty="0"/>
          </a:p>
        </p:txBody>
      </p:sp>
      <p:graphicFrame>
        <p:nvGraphicFramePr>
          <p:cNvPr id="9" name="Object 8" hidden="1"/>
          <p:cNvGraphicFramePr>
            <a:graphicFrameLocks noChangeAspect="1"/>
          </p:cNvGraphicFramePr>
          <p:nvPr userDrawn="1">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61194"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5"/>
          <p:cNvSpPr>
            <a:spLocks noGrp="1"/>
          </p:cNvSpPr>
          <p:nvPr userDrawn="1">
            <p:ph type="sldNum" sz="quarter" idx="12"/>
            <p:custDataLst>
              <p:tags r:id="rId4"/>
            </p:custDataLst>
          </p:nvPr>
        </p:nvSpPr>
        <p:spPr>
          <a:xfrm>
            <a:off x="9589671" y="6571686"/>
            <a:ext cx="316337" cy="286314"/>
          </a:xfrm>
          <a:prstGeom prst="rect">
            <a:avLst/>
          </a:prstGeom>
        </p:spPr>
        <p:txBody>
          <a:bodyPr lIns="0" rIns="0" anchor="ctr" anchorCtr="0"/>
          <a:lstStyle>
            <a:lvl1pPr algn="ctr">
              <a:defRPr sz="1000" b="0">
                <a:solidFill>
                  <a:schemeClr val="tx1"/>
                </a:solidFill>
              </a:defRPr>
            </a:lvl1pPr>
          </a:lstStyle>
          <a:p>
            <a:fld id="{E893A361-5A8E-4789-8762-ADD1AA23B380}" type="slidenum">
              <a:rPr lang="ru-RU" smtClean="0">
                <a:solidFill>
                  <a:prstClr val="black"/>
                </a:solidFill>
              </a:rPr>
              <a:pPr/>
              <a:t>‹#›</a:t>
            </a:fld>
            <a:endParaRPr lang="ru-RU" dirty="0">
              <a:solidFill>
                <a:prstClr val="black"/>
              </a:solidFill>
            </a:endParaRPr>
          </a:p>
        </p:txBody>
      </p:sp>
      <p:pic>
        <p:nvPicPr>
          <p:cNvPr id="11" name="Picture 107" descr="http://www.fsk-ees.ru/upload/medialibrary/0c5/0c5fbc1f954f923c2a8a1b10e566c61c.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035810" y="6520431"/>
            <a:ext cx="2455679" cy="322497"/>
          </a:xfrm>
          <a:prstGeom prst="rect">
            <a:avLst/>
          </a:prstGeom>
          <a:noFill/>
          <a:extLst>
            <a:ext uri="{909E8E84-426E-40DD-AFC4-6F175D3DCCD1}">
              <a14:hiddenFill xmlns:a14="http://schemas.microsoft.com/office/drawing/2010/main">
                <a:solidFill>
                  <a:srgbClr val="FFFFFF"/>
                </a:solidFill>
              </a14:hiddenFill>
            </a:ext>
          </a:extLst>
        </p:spPr>
      </p:pic>
      <p:sp>
        <p:nvSpPr>
          <p:cNvPr id="4" name="Текст 3"/>
          <p:cNvSpPr>
            <a:spLocks noGrp="1"/>
          </p:cNvSpPr>
          <p:nvPr>
            <p:ph type="body" sz="quarter" idx="13"/>
          </p:nvPr>
        </p:nvSpPr>
        <p:spPr>
          <a:xfrm>
            <a:off x="360371" y="1060468"/>
            <a:ext cx="9274175" cy="246221"/>
          </a:xfrm>
          <a:prstGeom prst="rect">
            <a:avLst/>
          </a:prstGeom>
        </p:spPr>
        <p:txBody>
          <a:bodyPr lIns="0" tIns="0" rIns="0" bIns="0">
            <a:spAutoFit/>
          </a:bodyPr>
          <a:lstStyle>
            <a:lvl1pPr marL="0" indent="0">
              <a:buNone/>
              <a:defRPr sz="1600" b="1">
                <a:solidFill>
                  <a:schemeClr val="bg2"/>
                </a:solidFill>
              </a:defRPr>
            </a:lvl1pPr>
            <a:lvl2pPr marL="180975" indent="0">
              <a:buNone/>
              <a:defRPr/>
            </a:lvl2pPr>
            <a:lvl3pPr marL="361950" indent="0">
              <a:buNone/>
              <a:defRPr/>
            </a:lvl3pPr>
            <a:lvl4pPr marL="180975" indent="0">
              <a:buNone/>
              <a:defRPr/>
            </a:lvl4pPr>
            <a:lvl5pPr marL="180975" indent="0">
              <a:buNone/>
              <a:defRPr/>
            </a:lvl5pPr>
          </a:lstStyle>
          <a:p>
            <a:pPr lvl="0"/>
            <a:endParaRPr lang="ru-RU" dirty="0" smtClean="0"/>
          </a:p>
        </p:txBody>
      </p:sp>
    </p:spTree>
    <p:extLst>
      <p:ext uri="{BB962C8B-B14F-4D97-AF65-F5344CB8AC3E}">
        <p14:creationId xmlns:p14="http://schemas.microsoft.com/office/powerpoint/2010/main" val="35627493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717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9525"/>
            <a:ext cx="9906000" cy="684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единительная линия 4"/>
          <p:cNvCxnSpPr/>
          <p:nvPr userDrawn="1"/>
        </p:nvCxnSpPr>
        <p:spPr>
          <a:xfrm>
            <a:off x="0" y="2608715"/>
            <a:ext cx="9906000" cy="0"/>
          </a:xfrm>
          <a:prstGeom prst="line">
            <a:avLst/>
          </a:prstGeom>
          <a:ln w="28575">
            <a:solidFill>
              <a:srgbClr val="FA55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userDrawn="1"/>
        </p:nvCxnSpPr>
        <p:spPr>
          <a:xfrm flipV="1">
            <a:off x="363539" y="1"/>
            <a:ext cx="0" cy="6857998"/>
          </a:xfrm>
          <a:prstGeom prst="line">
            <a:avLst/>
          </a:prstGeom>
          <a:ln w="28575">
            <a:solidFill>
              <a:srgbClr val="FA550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userDrawn="1"/>
        </p:nvCxnSpPr>
        <p:spPr>
          <a:xfrm>
            <a:off x="0" y="1268413"/>
            <a:ext cx="9906000" cy="0"/>
          </a:xfrm>
          <a:prstGeom prst="line">
            <a:avLst/>
          </a:prstGeom>
          <a:ln w="28575">
            <a:solidFill>
              <a:srgbClr val="FA5500"/>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ctrTitle"/>
            <p:custDataLst>
              <p:tags r:id="rId1"/>
            </p:custDataLst>
          </p:nvPr>
        </p:nvSpPr>
        <p:spPr>
          <a:xfrm>
            <a:off x="390530" y="3152775"/>
            <a:ext cx="8839199" cy="1716772"/>
          </a:xfrm>
          <a:prstGeom prst="rect">
            <a:avLst/>
          </a:prstGeom>
        </p:spPr>
        <p:txBody>
          <a:bodyPr>
            <a:normAutofit/>
          </a:bodyPr>
          <a:lstStyle>
            <a:lvl1pPr algn="l">
              <a:defRPr sz="3000" b="1">
                <a:solidFill>
                  <a:schemeClr val="bg1"/>
                </a:solidFill>
              </a:defRPr>
            </a:lvl1pPr>
          </a:lstStyle>
          <a:p>
            <a:r>
              <a:rPr lang="ru-RU" dirty="0" smtClean="0"/>
              <a:t>Образец заголовка</a:t>
            </a:r>
            <a:endParaRPr lang="ru-RU" dirty="0"/>
          </a:p>
        </p:txBody>
      </p:sp>
      <p:sp>
        <p:nvSpPr>
          <p:cNvPr id="12" name="Subtitle 2"/>
          <p:cNvSpPr>
            <a:spLocks noGrp="1"/>
          </p:cNvSpPr>
          <p:nvPr userDrawn="1">
            <p:ph type="subTitle" idx="1"/>
            <p:custDataLst>
              <p:tags r:id="rId2"/>
            </p:custDataLst>
          </p:nvPr>
        </p:nvSpPr>
        <p:spPr>
          <a:xfrm>
            <a:off x="390530" y="5381643"/>
            <a:ext cx="8839199" cy="563073"/>
          </a:xfrm>
          <a:prstGeom prst="rect">
            <a:avLst/>
          </a:prstGeom>
        </p:spPr>
        <p:txBody>
          <a:bodyPr>
            <a:normAutofit/>
          </a:bodyPr>
          <a:lstStyle>
            <a:lvl1pPr marL="0" indent="0" algn="l">
              <a:buNone/>
              <a:defRPr sz="22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p14="http://schemas.microsoft.com/office/powerpoint/2010/main" val="34868132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a:lstStyle/>
          <a:p>
            <a:r>
              <a:rPr lang="ru-RU" smtClean="0"/>
              <a:t>Образец заголовка</a:t>
            </a:r>
            <a:endParaRPr lang="ru-RU"/>
          </a:p>
        </p:txBody>
      </p:sp>
      <p:sp>
        <p:nvSpPr>
          <p:cNvPr id="4" name="Slide Number Placeholder 5"/>
          <p:cNvSpPr>
            <a:spLocks noGrp="1"/>
          </p:cNvSpPr>
          <p:nvPr>
            <p:ph type="sldNum" sz="quarter" idx="12"/>
            <p:custDataLst>
              <p:tags r:id="rId1"/>
            </p:custDataLst>
          </p:nvPr>
        </p:nvSpPr>
        <p:spPr>
          <a:xfrm>
            <a:off x="9589671" y="6571686"/>
            <a:ext cx="316337" cy="286314"/>
          </a:xfrm>
          <a:prstGeom prst="rect">
            <a:avLst/>
          </a:prstGeom>
        </p:spPr>
        <p:txBody>
          <a:bodyPr lIns="0" rIns="0" anchor="ctr" anchorCtr="0"/>
          <a:lstStyle>
            <a:lvl1pPr algn="ctr">
              <a:defRPr sz="1000" b="0">
                <a:solidFill>
                  <a:schemeClr val="tx1"/>
                </a:solidFill>
              </a:defRPr>
            </a:lvl1pPr>
          </a:lstStyle>
          <a:p>
            <a:fld id="{E893A361-5A8E-4789-8762-ADD1AA23B380}"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792806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0_Заголовок и содержание">
    <p:spTree>
      <p:nvGrpSpPr>
        <p:cNvPr id="1" name=""/>
        <p:cNvGrpSpPr/>
        <p:nvPr/>
      </p:nvGrpSpPr>
      <p:grpSpPr>
        <a:xfrm>
          <a:off x="0" y="0"/>
          <a:ext cx="0" cy="0"/>
          <a:chOff x="0" y="0"/>
          <a:chExt cx="0" cy="0"/>
        </a:xfrm>
      </p:grpSpPr>
      <p:pic>
        <p:nvPicPr>
          <p:cNvPr id="5326" name="Picture 206"/>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0" y="0"/>
            <a:ext cx="990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a:xfrm>
            <a:off x="360734" y="0"/>
            <a:ext cx="8477273" cy="927847"/>
          </a:xfrm>
          <a:prstGeom prst="rect">
            <a:avLst/>
          </a:prstGeom>
        </p:spPr>
        <p:txBody>
          <a:bodyPr lIns="0" tIns="0" rIns="0" bIns="0" anchor="ctr" anchorCtr="0">
            <a:normAutofit/>
          </a:bodyPr>
          <a:lstStyle>
            <a:lvl1pPr algn="l">
              <a:defRPr sz="2000" b="0">
                <a:solidFill>
                  <a:schemeClr val="bg1"/>
                </a:solidFill>
                <a:latin typeface="+mj-lt"/>
              </a:defRPr>
            </a:lvl1pPr>
          </a:lstStyle>
          <a:p>
            <a:r>
              <a:rPr lang="ru-RU" dirty="0" smtClean="0"/>
              <a:t>Образец заголовка</a:t>
            </a:r>
            <a:endParaRPr lang="ru-RU" dirty="0"/>
          </a:p>
        </p:txBody>
      </p:sp>
      <p:graphicFrame>
        <p:nvGraphicFramePr>
          <p:cNvPr id="9" name="Object 8" hidden="1"/>
          <p:cNvGraphicFramePr>
            <a:graphicFrameLocks noChangeAspect="1"/>
          </p:cNvGraphicFramePr>
          <p:nvPr userDrawn="1">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62218"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5"/>
          <p:cNvSpPr>
            <a:spLocks noGrp="1"/>
          </p:cNvSpPr>
          <p:nvPr userDrawn="1">
            <p:ph type="sldNum" sz="quarter" idx="12"/>
            <p:custDataLst>
              <p:tags r:id="rId4"/>
            </p:custDataLst>
          </p:nvPr>
        </p:nvSpPr>
        <p:spPr>
          <a:xfrm>
            <a:off x="9589670" y="6571686"/>
            <a:ext cx="316337" cy="286314"/>
          </a:xfrm>
          <a:prstGeom prst="rect">
            <a:avLst/>
          </a:prstGeom>
        </p:spPr>
        <p:txBody>
          <a:bodyPr lIns="0" rIns="0" anchor="ctr" anchorCtr="0"/>
          <a:lstStyle>
            <a:lvl1pPr algn="ctr">
              <a:defRPr sz="1000" b="0">
                <a:solidFill>
                  <a:schemeClr val="tx1"/>
                </a:solidFill>
              </a:defRPr>
            </a:lvl1pPr>
          </a:lstStyle>
          <a:p>
            <a:fld id="{E893A361-5A8E-4789-8762-ADD1AA23B380}" type="slidenum">
              <a:rPr lang="ru-RU" smtClean="0">
                <a:solidFill>
                  <a:prstClr val="black"/>
                </a:solidFill>
              </a:rPr>
              <a:pPr/>
              <a:t>‹#›</a:t>
            </a:fld>
            <a:endParaRPr lang="ru-RU" dirty="0">
              <a:solidFill>
                <a:prstClr val="black"/>
              </a:solidFill>
            </a:endParaRPr>
          </a:p>
        </p:txBody>
      </p:sp>
      <p:pic>
        <p:nvPicPr>
          <p:cNvPr id="11" name="Picture 107" descr="http://www.fsk-ees.ru/upload/medialibrary/0c5/0c5fbc1f954f923c2a8a1b10e566c61c.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035809" y="6520429"/>
            <a:ext cx="2455679" cy="322497"/>
          </a:xfrm>
          <a:prstGeom prst="rect">
            <a:avLst/>
          </a:prstGeom>
          <a:noFill/>
          <a:extLst>
            <a:ext uri="{909E8E84-426E-40DD-AFC4-6F175D3DCCD1}">
              <a14:hiddenFill xmlns:a14="http://schemas.microsoft.com/office/drawing/2010/main">
                <a:solidFill>
                  <a:srgbClr val="FFFFFF"/>
                </a:solidFill>
              </a14:hiddenFill>
            </a:ext>
          </a:extLst>
        </p:spPr>
      </p:pic>
      <p:sp>
        <p:nvSpPr>
          <p:cNvPr id="4" name="Текст 3"/>
          <p:cNvSpPr>
            <a:spLocks noGrp="1"/>
          </p:cNvSpPr>
          <p:nvPr>
            <p:ph type="body" sz="quarter" idx="13"/>
          </p:nvPr>
        </p:nvSpPr>
        <p:spPr>
          <a:xfrm>
            <a:off x="360370" y="1060466"/>
            <a:ext cx="9274175" cy="246221"/>
          </a:xfrm>
          <a:prstGeom prst="rect">
            <a:avLst/>
          </a:prstGeom>
        </p:spPr>
        <p:txBody>
          <a:bodyPr lIns="0" tIns="0" rIns="0" bIns="0">
            <a:spAutoFit/>
          </a:bodyPr>
          <a:lstStyle>
            <a:lvl1pPr marL="0" indent="0">
              <a:buNone/>
              <a:defRPr sz="1600" b="1">
                <a:solidFill>
                  <a:schemeClr val="bg2"/>
                </a:solidFill>
              </a:defRPr>
            </a:lvl1pPr>
            <a:lvl2pPr marL="180975" indent="0">
              <a:buNone/>
              <a:defRPr/>
            </a:lvl2pPr>
            <a:lvl3pPr marL="361950" indent="0">
              <a:buNone/>
              <a:defRPr/>
            </a:lvl3pPr>
            <a:lvl4pPr marL="180975" indent="0">
              <a:buNone/>
              <a:defRPr/>
            </a:lvl4pPr>
            <a:lvl5pPr marL="180975" indent="0">
              <a:buNone/>
              <a:defRPr/>
            </a:lvl5pPr>
          </a:lstStyle>
          <a:p>
            <a:pPr lvl="0"/>
            <a:endParaRPr lang="ru-RU" dirty="0" smtClean="0"/>
          </a:p>
        </p:txBody>
      </p:sp>
    </p:spTree>
    <p:extLst>
      <p:ext uri="{BB962C8B-B14F-4D97-AF65-F5344CB8AC3E}">
        <p14:creationId xmlns:p14="http://schemas.microsoft.com/office/powerpoint/2010/main" val="37534594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4.vml"/><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1.emf"/><Relationship Id="rId5" Type="http://schemas.openxmlformats.org/officeDocument/2006/relationships/slideLayout" Target="../slideLayouts/slideLayout9.xml"/><Relationship Id="rId10" Type="http://schemas.openxmlformats.org/officeDocument/2006/relationships/oleObject" Target="../embeddings/oleObject4.bin"/><Relationship Id="rId4" Type="http://schemas.openxmlformats.org/officeDocument/2006/relationships/slideLayout" Target="../slideLayouts/slideLayout8.xml"/><Relationship Id="rId9" Type="http://schemas.openxmlformats.org/officeDocument/2006/relationships/tags" Target="../tags/tag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7"/>
            </p:custDataLst>
            <p:extLst>
              <p:ext uri="{D42A27DB-BD31-4B8C-83A1-F6EECF244321}">
                <p14:modId xmlns:p14="http://schemas.microsoft.com/office/powerpoint/2010/main" val="86920176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17" name="think-cell Slide" r:id="rId8" imgW="360" imgH="360" progId="TCLayout.ActiveDocument.1">
                  <p:embed/>
                </p:oleObj>
              </mc:Choice>
              <mc:Fallback>
                <p:oleObj name="think-cell Slide" r:id="rId8" imgW="360" imgH="360" progId="TCLayout.ActiveDocument.1">
                  <p:embed/>
                  <p:pic>
                    <p:nvPicPr>
                      <p:cNvPr id="0" name="Picture 90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5"/>
          <p:cNvSpPr>
            <a:spLocks noGrp="1"/>
          </p:cNvSpPr>
          <p:nvPr>
            <p:ph type="sldNum" sz="quarter" idx="4"/>
          </p:nvPr>
        </p:nvSpPr>
        <p:spPr>
          <a:xfrm>
            <a:off x="9589662" y="6571686"/>
            <a:ext cx="316337" cy="286314"/>
          </a:xfrm>
          <a:prstGeom prst="rect">
            <a:avLst/>
          </a:prstGeom>
        </p:spPr>
        <p:txBody>
          <a:bodyPr lIns="0" rIns="0" anchor="ctr" anchorCtr="0"/>
          <a:lstStyle>
            <a:lvl1pPr algn="ctr">
              <a:defRPr sz="1000" b="0">
                <a:solidFill>
                  <a:schemeClr val="tx1"/>
                </a:solidFill>
              </a:defRPr>
            </a:lvl1pPr>
          </a:lstStyle>
          <a:p>
            <a:fld id="{E893A361-5A8E-4789-8762-ADD1AA23B38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Lst>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bg1"/>
          </a:solidFill>
          <a:latin typeface="+mj-lt"/>
          <a:ea typeface="+mj-ea"/>
          <a:cs typeface="+mj-cs"/>
        </a:defRPr>
      </a:lvl1pPr>
    </p:titleStyle>
    <p:bodyStyle>
      <a:lvl1pPr marL="180975" indent="-180975"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361950" indent="-180975"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42925" indent="-180975" algn="l" defTabSz="914400" rtl="0" eaLnBrk="1" latinLnBrk="0" hangingPunct="1">
        <a:spcBef>
          <a:spcPct val="20000"/>
        </a:spcBef>
        <a:buFont typeface="Arial Narrow" pitchFamily="34" charset="0"/>
        <a:buChar char="–"/>
        <a:defRPr sz="1400" kern="1200">
          <a:solidFill>
            <a:schemeClr val="tx1"/>
          </a:solidFill>
          <a:latin typeface="+mn-lt"/>
          <a:ea typeface="+mn-ea"/>
          <a:cs typeface="+mn-cs"/>
        </a:defRPr>
      </a:lvl3pPr>
      <a:lvl4pPr marL="361950" indent="-180975"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361950" indent="-180975"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9"/>
            </p:custDataLst>
            <p:extLst>
              <p:ext uri="{D42A27DB-BD31-4B8C-83A1-F6EECF244321}">
                <p14:modId xmlns:p14="http://schemas.microsoft.com/office/powerpoint/2010/main" val="174681772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59146" name="think-cell Slide" r:id="rId10" imgW="360" imgH="360" progId="TCLayout.ActiveDocument.1">
                  <p:embed/>
                </p:oleObj>
              </mc:Choice>
              <mc:Fallback>
                <p:oleObj name="think-cell Slide" r:id="rId10" imgW="360" imgH="360" progId="TCLayout.ActiveDocument.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5"/>
          <p:cNvSpPr>
            <a:spLocks noGrp="1"/>
          </p:cNvSpPr>
          <p:nvPr>
            <p:ph type="sldNum" sz="quarter" idx="4"/>
          </p:nvPr>
        </p:nvSpPr>
        <p:spPr>
          <a:xfrm>
            <a:off x="9589671" y="6571686"/>
            <a:ext cx="316337" cy="286314"/>
          </a:xfrm>
          <a:prstGeom prst="rect">
            <a:avLst/>
          </a:prstGeom>
        </p:spPr>
        <p:txBody>
          <a:bodyPr lIns="0" rIns="0" anchor="ctr" anchorCtr="0"/>
          <a:lstStyle>
            <a:lvl1pPr algn="ctr">
              <a:defRPr sz="1000" b="0">
                <a:solidFill>
                  <a:schemeClr val="tx1"/>
                </a:solidFill>
              </a:defRPr>
            </a:lvl1pPr>
          </a:lstStyle>
          <a:p>
            <a:fld id="{E893A361-5A8E-4789-8762-ADD1AA23B380}"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492567997"/>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Lst>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bg1"/>
          </a:solidFill>
          <a:latin typeface="+mj-lt"/>
          <a:ea typeface="+mj-ea"/>
          <a:cs typeface="+mj-cs"/>
        </a:defRPr>
      </a:lvl1pPr>
    </p:titleStyle>
    <p:bodyStyle>
      <a:lvl1pPr marL="180975" indent="-180975"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361950" indent="-180975"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42925" indent="-180975" algn="l" defTabSz="914400" rtl="0" eaLnBrk="1" latinLnBrk="0" hangingPunct="1">
        <a:spcBef>
          <a:spcPct val="20000"/>
        </a:spcBef>
        <a:buFont typeface="Arial Narrow" pitchFamily="34" charset="0"/>
        <a:buChar char="–"/>
        <a:defRPr sz="1400" kern="1200">
          <a:solidFill>
            <a:schemeClr val="tx1"/>
          </a:solidFill>
          <a:latin typeface="+mn-lt"/>
          <a:ea typeface="+mn-ea"/>
          <a:cs typeface="+mn-cs"/>
        </a:defRPr>
      </a:lvl3pPr>
      <a:lvl4pPr marL="361950" indent="-180975"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361950" indent="-180975"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4" Type="http://schemas.openxmlformats.org/officeDocument/2006/relationships/image" Target="../media/image40.jpg"/></Relationships>
</file>

<file path=ppt/slides/_rels/slide2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electrofriend.mrsksevzap.ru/energyobjects" TargetMode="External"/><Relationship Id="rId13" Type="http://schemas.openxmlformats.org/officeDocument/2006/relationships/image" Target="../media/image22.png"/><Relationship Id="rId3" Type="http://schemas.openxmlformats.org/officeDocument/2006/relationships/tags" Target="../tags/tag27.xml"/><Relationship Id="rId7" Type="http://schemas.openxmlformats.org/officeDocument/2006/relationships/image" Target="../media/image17.emf"/><Relationship Id="rId12" Type="http://schemas.openxmlformats.org/officeDocument/2006/relationships/image" Target="../media/image21.jpeg"/><Relationship Id="rId2" Type="http://schemas.openxmlformats.org/officeDocument/2006/relationships/tags" Target="../tags/tag26.xml"/><Relationship Id="rId1" Type="http://schemas.openxmlformats.org/officeDocument/2006/relationships/vmlDrawing" Target="../drawings/vmlDrawing9.vml"/><Relationship Id="rId6" Type="http://schemas.openxmlformats.org/officeDocument/2006/relationships/oleObject" Target="../embeddings/oleObject9.bin"/><Relationship Id="rId11" Type="http://schemas.openxmlformats.org/officeDocument/2006/relationships/image" Target="../media/image20.jpeg"/><Relationship Id="rId5" Type="http://schemas.openxmlformats.org/officeDocument/2006/relationships/notesSlide" Target="../notesSlides/notesSlide2.xml"/><Relationship Id="rId10" Type="http://schemas.openxmlformats.org/officeDocument/2006/relationships/image" Target="../media/image19.jpeg"/><Relationship Id="rId4" Type="http://schemas.openxmlformats.org/officeDocument/2006/relationships/slideLayout" Target="../slideLayouts/slideLayout6.xml"/><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332612" y="2410691"/>
            <a:ext cx="8828086" cy="2438525"/>
          </a:xfrm>
        </p:spPr>
        <p:txBody>
          <a:bodyPr>
            <a:normAutofit/>
          </a:bodyPr>
          <a:lstStyle/>
          <a:p>
            <a:pPr algn="ctr"/>
            <a:r>
              <a:rPr lang="ru-RU" dirty="0" smtClean="0"/>
              <a:t>Сети ВЫСОКОГО НАПРЯЖЕНИЯ.</a:t>
            </a:r>
            <a:br>
              <a:rPr lang="ru-RU" dirty="0" smtClean="0"/>
            </a:br>
            <a:r>
              <a:rPr lang="ru-RU" dirty="0"/>
              <a:t/>
            </a:r>
            <a:br>
              <a:rPr lang="ru-RU" dirty="0"/>
            </a:br>
            <a:r>
              <a:rPr lang="ru-RU" dirty="0" smtClean="0"/>
              <a:t>Электробезопасность</a:t>
            </a:r>
            <a:br>
              <a:rPr lang="ru-RU" dirty="0" smtClean="0"/>
            </a:br>
            <a:r>
              <a:rPr lang="ru-RU" dirty="0" smtClean="0"/>
              <a:t/>
            </a:r>
            <a:br>
              <a:rPr lang="ru-RU" dirty="0" smtClean="0"/>
            </a:br>
            <a:r>
              <a:rPr lang="ru-RU" sz="2000" i="1" dirty="0" smtClean="0"/>
              <a:t>(информация для учеников школ)</a:t>
            </a:r>
            <a:endParaRPr lang="ru-RU" sz="2000" i="1" dirty="0"/>
          </a:p>
        </p:txBody>
      </p:sp>
      <p:sp>
        <p:nvSpPr>
          <p:cNvPr id="3" name="Номер слайда 2"/>
          <p:cNvSpPr>
            <a:spLocks noGrp="1"/>
          </p:cNvSpPr>
          <p:nvPr>
            <p:ph type="sldNum" sz="quarter" idx="4294967295"/>
          </p:nvPr>
        </p:nvSpPr>
        <p:spPr>
          <a:xfrm>
            <a:off x="9590088" y="6572250"/>
            <a:ext cx="315912" cy="285750"/>
          </a:xfrm>
        </p:spPr>
        <p:txBody>
          <a:bodyPr/>
          <a:lstStyle/>
          <a:p>
            <a:fld id="{E893A361-5A8E-4789-8762-ADD1AA23B380}" type="slidenum">
              <a:rPr lang="ru-RU" smtClean="0"/>
              <a:pPr/>
              <a:t>1</a:t>
            </a:fld>
            <a:endParaRPr lang="ru-RU" dirty="0"/>
          </a:p>
        </p:txBody>
      </p:sp>
    </p:spTree>
    <p:extLst>
      <p:ext uri="{BB962C8B-B14F-4D97-AF65-F5344CB8AC3E}">
        <p14:creationId xmlns:p14="http://schemas.microsoft.com/office/powerpoint/2010/main" val="1531379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300" b="1" dirty="0"/>
              <a:t>Как вести себя рядом с </a:t>
            </a:r>
            <a:r>
              <a:rPr lang="ru-RU" sz="2300" b="1" dirty="0" err="1"/>
              <a:t>энергообъектами</a:t>
            </a:r>
            <a:endParaRPr lang="ru-RU" sz="2300" b="1" dirty="0"/>
          </a:p>
        </p:txBody>
      </p:sp>
      <p:sp>
        <p:nvSpPr>
          <p:cNvPr id="3" name="Номер слайда 2"/>
          <p:cNvSpPr>
            <a:spLocks noGrp="1"/>
          </p:cNvSpPr>
          <p:nvPr>
            <p:ph type="sldNum" sz="quarter" idx="12"/>
          </p:nvPr>
        </p:nvSpPr>
        <p:spPr/>
        <p:txBody>
          <a:bodyPr/>
          <a:lstStyle/>
          <a:p>
            <a:fld id="{E893A361-5A8E-4789-8762-ADD1AA23B380}" type="slidenum">
              <a:rPr lang="ru-RU" smtClean="0">
                <a:solidFill>
                  <a:prstClr val="black"/>
                </a:solidFill>
              </a:rPr>
              <a:pPr/>
              <a:t>10</a:t>
            </a:fld>
            <a:endParaRPr lang="ru-RU" dirty="0">
              <a:solidFill>
                <a:prstClr val="black"/>
              </a:solidFill>
            </a:endParaRPr>
          </a:p>
        </p:txBody>
      </p:sp>
      <p:sp>
        <p:nvSpPr>
          <p:cNvPr id="4" name="Текст 3"/>
          <p:cNvSpPr>
            <a:spLocks noGrp="1"/>
          </p:cNvSpPr>
          <p:nvPr>
            <p:ph type="body" sz="quarter" idx="13"/>
          </p:nvPr>
        </p:nvSpPr>
        <p:spPr>
          <a:xfrm>
            <a:off x="1871003" y="1060468"/>
            <a:ext cx="7763543" cy="5743111"/>
          </a:xfrm>
        </p:spPr>
        <p:txBody>
          <a:bodyPr/>
          <a:lstStyle/>
          <a:p>
            <a:pPr marL="285750" indent="-285750" algn="just" fontAlgn="ctr">
              <a:buFont typeface="Wingdings" panose="05000000000000000000" pitchFamily="2" charset="2"/>
              <a:buChar char="ü"/>
            </a:pPr>
            <a:r>
              <a:rPr lang="ru-RU" sz="1550" dirty="0"/>
              <a:t>Под проводами линий электропередачи запрещается разжигать костры и складывать дрова, солому и другие легковоспламеняющиеся предметы. Энергетики специально расчищают кусты и траву под линиями электропередачи, прорубают в лесу просеки, чтобы уберечь электрические линии от лесного пожара.</a:t>
            </a:r>
            <a:endParaRPr lang="ru-RU" sz="1550" b="0" dirty="0"/>
          </a:p>
          <a:p>
            <a:pPr marL="285750" indent="-285750" algn="just" fontAlgn="ctr">
              <a:buFont typeface="Wingdings" panose="05000000000000000000" pitchFamily="2" charset="2"/>
              <a:buChar char="ü"/>
            </a:pPr>
            <a:endParaRPr lang="ru-RU" sz="500" dirty="0" smtClean="0"/>
          </a:p>
          <a:p>
            <a:pPr marL="285750" indent="-285750" algn="just" fontAlgn="ctr">
              <a:buFont typeface="Wingdings" panose="05000000000000000000" pitchFamily="2" charset="2"/>
              <a:buChar char="ü"/>
            </a:pPr>
            <a:r>
              <a:rPr lang="ru-RU" sz="1550" dirty="0" smtClean="0"/>
              <a:t>Смертельно </a:t>
            </a:r>
            <a:r>
              <a:rPr lang="ru-RU" sz="1550" dirty="0"/>
              <a:t>опасно набрасывать предметы на провода. Если увидишь, что с провода свисает веревка, проволока, ветка или другой предмет, ни за что не приближайся к нему, не пытайся снять! Если дерево наклонилось и касается проводов, не подходи к нему близко. По предмету, который дотрагивается до провода, тоже начинает идти опасный электрический ток, он сам становится проводником тока.</a:t>
            </a:r>
            <a:endParaRPr lang="ru-RU" sz="1550" b="0" dirty="0"/>
          </a:p>
          <a:p>
            <a:pPr marL="285750" indent="-285750" algn="just" fontAlgn="ctr">
              <a:buFont typeface="Wingdings" panose="05000000000000000000" pitchFamily="2" charset="2"/>
              <a:buChar char="ü"/>
            </a:pPr>
            <a:endParaRPr lang="ru-RU" sz="500" dirty="0" smtClean="0"/>
          </a:p>
          <a:p>
            <a:pPr marL="285750" indent="-285750" algn="just" fontAlgn="ctr">
              <a:buFont typeface="Wingdings" panose="05000000000000000000" pitchFamily="2" charset="2"/>
              <a:buChar char="ü"/>
            </a:pPr>
            <a:r>
              <a:rPr lang="ru-RU" sz="1550" dirty="0" smtClean="0"/>
              <a:t>Не </a:t>
            </a:r>
            <a:r>
              <a:rPr lang="ru-RU" sz="1550" dirty="0"/>
              <a:t>запускай воздушных змеев вблизи линий электропередачи,  не уди под ними рыбу. Зацепившись за провод, нить станет проводником для тока. Если проходишь под проводами с удочкой, палкой или другим длинным предметом, обязательно опусти его ближе к земле, чтобы не коснуться нечаянно провода.</a:t>
            </a:r>
            <a:endParaRPr lang="ru-RU" sz="1550" b="0" dirty="0"/>
          </a:p>
          <a:p>
            <a:pPr marL="285750" indent="-285750" algn="just" fontAlgn="ctr">
              <a:buFont typeface="Wingdings" panose="05000000000000000000" pitchFamily="2" charset="2"/>
              <a:buChar char="ü"/>
            </a:pPr>
            <a:endParaRPr lang="ru-RU" sz="500" dirty="0" smtClean="0"/>
          </a:p>
          <a:p>
            <a:pPr marL="285750" indent="-285750" algn="just" fontAlgn="ctr">
              <a:buFont typeface="Wingdings" panose="05000000000000000000" pitchFamily="2" charset="2"/>
              <a:buChar char="ü"/>
            </a:pPr>
            <a:r>
              <a:rPr lang="ru-RU" sz="1550" dirty="0" smtClean="0"/>
              <a:t>Если </a:t>
            </a:r>
            <a:r>
              <a:rPr lang="ru-RU" sz="1550" dirty="0"/>
              <a:t>видишь провисший или оборванный провод, упавший на землю, не приближайся к нему, не пытайся поднять или убрать с дороги. Смертельно опасно не только касаться такого провода, но и подходить  к нему ближе, чем на 8 метров. Подходя к воздушной линии электропередачи, посмотри внимательно, нет ли на пути провисшего или оборванного провода.</a:t>
            </a:r>
            <a:endParaRPr lang="ru-RU" sz="1550" b="0" dirty="0"/>
          </a:p>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756" y="987612"/>
            <a:ext cx="1302904" cy="1302904"/>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260" y="2385036"/>
            <a:ext cx="1386062" cy="1330619"/>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753" y="3790184"/>
            <a:ext cx="1379384" cy="1379384"/>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121" y="5318625"/>
            <a:ext cx="1285016" cy="1396218"/>
          </a:xfrm>
          <a:prstGeom prst="rect">
            <a:avLst/>
          </a:prstGeom>
        </p:spPr>
      </p:pic>
    </p:spTree>
    <p:extLst>
      <p:ext uri="{BB962C8B-B14F-4D97-AF65-F5344CB8AC3E}">
        <p14:creationId xmlns:p14="http://schemas.microsoft.com/office/powerpoint/2010/main" val="27084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E893A361-5A8E-4789-8762-ADD1AA23B380}" type="slidenum">
              <a:rPr lang="ru-RU" smtClean="0">
                <a:solidFill>
                  <a:prstClr val="black"/>
                </a:solidFill>
              </a:rPr>
              <a:pPr/>
              <a:t>11</a:t>
            </a:fld>
            <a:endParaRPr lang="ru-RU" dirty="0">
              <a:solidFill>
                <a:prstClr val="black"/>
              </a:solidFill>
            </a:endParaRPr>
          </a:p>
        </p:txBody>
      </p:sp>
      <p:sp>
        <p:nvSpPr>
          <p:cNvPr id="5" name="Заголовок 1"/>
          <p:cNvSpPr txBox="1">
            <a:spLocks/>
          </p:cNvSpPr>
          <p:nvPr/>
        </p:nvSpPr>
        <p:spPr bwMode="auto">
          <a:xfrm>
            <a:off x="126124" y="1252025"/>
            <a:ext cx="9680959" cy="674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ru-RU" sz="1600" dirty="0">
              <a:solidFill>
                <a:schemeClr val="accent6">
                  <a:lumMod val="50000"/>
                </a:schemeClr>
              </a:solidFill>
            </a:endParaRPr>
          </a:p>
        </p:txBody>
      </p:sp>
      <p:sp>
        <p:nvSpPr>
          <p:cNvPr id="8" name="Заголовок 1"/>
          <p:cNvSpPr txBox="1">
            <a:spLocks/>
          </p:cNvSpPr>
          <p:nvPr/>
        </p:nvSpPr>
        <p:spPr bwMode="auto">
          <a:xfrm>
            <a:off x="5142021" y="4539700"/>
            <a:ext cx="1524000" cy="1632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defRPr/>
            </a:pPr>
            <a:endParaRPr lang="ru-RU" altLang="zh-CN" sz="1800" b="1" dirty="0" smtClean="0">
              <a:solidFill>
                <a:srgbClr val="003399"/>
              </a:solidFill>
              <a:latin typeface="Arial" panose="020B0604020202020204" pitchFamily="34" charset="0"/>
              <a:cs typeface="Arial" panose="020B0604020202020204" pitchFamily="34" charset="0"/>
            </a:endParaRPr>
          </a:p>
          <a:p>
            <a:pPr algn="just">
              <a:defRPr/>
            </a:pPr>
            <a:r>
              <a:rPr lang="ru-RU" altLang="zh-CN" sz="1800" b="1" dirty="0" smtClean="0">
                <a:solidFill>
                  <a:srgbClr val="003399"/>
                </a:solidFill>
                <a:latin typeface="Arial" panose="020B0604020202020204" pitchFamily="34" charset="0"/>
                <a:cs typeface="Arial" panose="020B0604020202020204" pitchFamily="34" charset="0"/>
              </a:rPr>
              <a:t>ОПАСНО играть под линиями электропередачи!</a:t>
            </a:r>
          </a:p>
          <a:p>
            <a:pPr algn="just">
              <a:defRPr/>
            </a:pPr>
            <a:endParaRPr lang="ru-RU" altLang="zh-CN" sz="1800" b="1" dirty="0">
              <a:solidFill>
                <a:srgbClr val="003399"/>
              </a:solidFill>
              <a:latin typeface="Arial" panose="020B0604020202020204" pitchFamily="34" charset="0"/>
              <a:cs typeface="Arial" panose="020B0604020202020204" pitchFamily="34" charset="0"/>
            </a:endParaRPr>
          </a:p>
        </p:txBody>
      </p:sp>
      <p:pic>
        <p:nvPicPr>
          <p:cNvPr id="583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24" y="1252025"/>
            <a:ext cx="4175712" cy="4581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Заголовок 1"/>
          <p:cNvSpPr>
            <a:spLocks noGrp="1"/>
          </p:cNvSpPr>
          <p:nvPr>
            <p:ph type="title"/>
          </p:nvPr>
        </p:nvSpPr>
        <p:spPr>
          <a:xfrm>
            <a:off x="360735" y="0"/>
            <a:ext cx="8477273" cy="927847"/>
          </a:xfrm>
        </p:spPr>
        <p:txBody>
          <a:bodyPr>
            <a:normAutofit/>
          </a:bodyPr>
          <a:lstStyle/>
          <a:p>
            <a:pPr algn="ctr"/>
            <a:r>
              <a:rPr lang="ru-RU" altLang="ru-RU" sz="2300" b="1" dirty="0">
                <a:latin typeface="Arial" panose="020B0604020202020204" pitchFamily="34" charset="0"/>
                <a:cs typeface="Arial" panose="020B0604020202020204" pitchFamily="34" charset="0"/>
              </a:rPr>
              <a:t>Правила обращения с электричеством на </a:t>
            </a:r>
            <a:r>
              <a:rPr lang="ru-RU" altLang="ru-RU" sz="2300" b="1" dirty="0" smtClean="0">
                <a:latin typeface="Arial" panose="020B0604020202020204" pitchFamily="34" charset="0"/>
                <a:cs typeface="Arial" panose="020B0604020202020204" pitchFamily="34" charset="0"/>
              </a:rPr>
              <a:t>улице</a:t>
            </a:r>
            <a:endParaRPr lang="ru-RU" sz="2300" b="1" dirty="0"/>
          </a:p>
        </p:txBody>
      </p:sp>
      <p:pic>
        <p:nvPicPr>
          <p:cNvPr id="5867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408" y="2972511"/>
            <a:ext cx="3114675"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рямоугольник 13"/>
          <p:cNvSpPr/>
          <p:nvPr/>
        </p:nvSpPr>
        <p:spPr>
          <a:xfrm>
            <a:off x="4301836" y="1235300"/>
            <a:ext cx="2878673" cy="1200329"/>
          </a:xfrm>
          <a:prstGeom prst="rect">
            <a:avLst/>
          </a:prstGeom>
        </p:spPr>
        <p:txBody>
          <a:bodyPr wrap="square">
            <a:spAutoFit/>
          </a:bodyPr>
          <a:lstStyle/>
          <a:p>
            <a:pPr algn="just">
              <a:defRPr/>
            </a:pPr>
            <a:r>
              <a:rPr lang="ru-RU" altLang="zh-CN" sz="1800" dirty="0" smtClean="0">
                <a:solidFill>
                  <a:srgbClr val="003399"/>
                </a:solidFill>
                <a:latin typeface="Arial" panose="020B0604020202020204" pitchFamily="34" charset="0"/>
                <a:cs typeface="Arial" panose="020B0604020202020204" pitchFamily="34" charset="0"/>
              </a:rPr>
              <a:t>ОПАСНО </a:t>
            </a:r>
            <a:r>
              <a:rPr lang="ru-RU" altLang="zh-CN" sz="1800" dirty="0">
                <a:solidFill>
                  <a:srgbClr val="003399"/>
                </a:solidFill>
                <a:latin typeface="Arial" panose="020B0604020202020204" pitchFamily="34" charset="0"/>
                <a:cs typeface="Arial" panose="020B0604020202020204" pitchFamily="34" charset="0"/>
              </a:rPr>
              <a:t>запускать под проводами л</a:t>
            </a:r>
            <a:r>
              <a:rPr lang="ru-RU" altLang="zh-CN" sz="1800" dirty="0" smtClean="0">
                <a:solidFill>
                  <a:srgbClr val="003399"/>
                </a:solidFill>
                <a:latin typeface="Arial" panose="020B0604020202020204" pitchFamily="34" charset="0"/>
                <a:cs typeface="Arial" panose="020B0604020202020204" pitchFamily="34" charset="0"/>
              </a:rPr>
              <a:t>иний электропередачи </a:t>
            </a:r>
            <a:r>
              <a:rPr lang="ru-RU" altLang="zh-CN" sz="1800" dirty="0">
                <a:solidFill>
                  <a:srgbClr val="003399"/>
                </a:solidFill>
                <a:latin typeface="Arial" panose="020B0604020202020204" pitchFamily="34" charset="0"/>
                <a:cs typeface="Arial" panose="020B0604020202020204" pitchFamily="34" charset="0"/>
              </a:rPr>
              <a:t>воздушных змеев!</a:t>
            </a:r>
          </a:p>
        </p:txBody>
      </p:sp>
    </p:spTree>
    <p:extLst>
      <p:ext uri="{BB962C8B-B14F-4D97-AF65-F5344CB8AC3E}">
        <p14:creationId xmlns:p14="http://schemas.microsoft.com/office/powerpoint/2010/main" val="1727307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altLang="ru-RU" sz="2300" b="1" dirty="0">
                <a:latin typeface="Arial" panose="020B0604020202020204" pitchFamily="34" charset="0"/>
                <a:cs typeface="Arial" panose="020B0604020202020204" pitchFamily="34" charset="0"/>
              </a:rPr>
              <a:t>Правила обращения с электричеством на </a:t>
            </a:r>
            <a:r>
              <a:rPr lang="ru-RU" altLang="ru-RU" sz="2300" b="1" dirty="0" smtClean="0">
                <a:latin typeface="Arial" panose="020B0604020202020204" pitchFamily="34" charset="0"/>
                <a:cs typeface="Arial" panose="020B0604020202020204" pitchFamily="34" charset="0"/>
              </a:rPr>
              <a:t>улице</a:t>
            </a:r>
            <a:endParaRPr lang="ru-RU" sz="2300" b="1" dirty="0"/>
          </a:p>
        </p:txBody>
      </p:sp>
      <p:sp>
        <p:nvSpPr>
          <p:cNvPr id="3" name="Номер слайда 2"/>
          <p:cNvSpPr>
            <a:spLocks noGrp="1"/>
          </p:cNvSpPr>
          <p:nvPr>
            <p:ph type="sldNum" sz="quarter" idx="12"/>
          </p:nvPr>
        </p:nvSpPr>
        <p:spPr/>
        <p:txBody>
          <a:bodyPr/>
          <a:lstStyle/>
          <a:p>
            <a:fld id="{E893A361-5A8E-4789-8762-ADD1AA23B380}" type="slidenum">
              <a:rPr lang="ru-RU" smtClean="0">
                <a:solidFill>
                  <a:prstClr val="black"/>
                </a:solidFill>
              </a:rPr>
              <a:pPr/>
              <a:t>12</a:t>
            </a:fld>
            <a:endParaRPr lang="ru-RU" dirty="0">
              <a:solidFill>
                <a:prstClr val="black"/>
              </a:solidFill>
            </a:endParaRPr>
          </a:p>
        </p:txBody>
      </p:sp>
      <p:sp>
        <p:nvSpPr>
          <p:cNvPr id="4" name="Текст 3"/>
          <p:cNvSpPr>
            <a:spLocks noGrp="1"/>
          </p:cNvSpPr>
          <p:nvPr>
            <p:ph type="body" sz="quarter" idx="13"/>
          </p:nvPr>
        </p:nvSpPr>
        <p:spPr>
          <a:xfrm>
            <a:off x="5896303" y="2869324"/>
            <a:ext cx="3053256" cy="1566042"/>
          </a:xfrm>
        </p:spPr>
        <p:txBody>
          <a:bodyPr/>
          <a:lstStyle/>
          <a:p>
            <a:r>
              <a:rPr lang="ru-RU" sz="1800" dirty="0" smtClean="0"/>
              <a:t>Стой! Не придумывай как достать или проникнуть. Позови взрослых</a:t>
            </a:r>
            <a:r>
              <a:rPr lang="ru-RU" dirty="0" smtClean="0"/>
              <a:t>.</a:t>
            </a:r>
            <a:endParaRPr lang="ru-RU"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45" y="1083431"/>
            <a:ext cx="4809814" cy="5416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103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E893A361-5A8E-4789-8762-ADD1AA23B380}" type="slidenum">
              <a:rPr lang="ru-RU" smtClean="0">
                <a:solidFill>
                  <a:prstClr val="black"/>
                </a:solidFill>
              </a:rPr>
              <a:pPr/>
              <a:t>13</a:t>
            </a:fld>
            <a:endParaRPr lang="ru-RU" dirty="0">
              <a:solidFill>
                <a:prstClr val="black"/>
              </a:solidFill>
            </a:endParaRPr>
          </a:p>
        </p:txBody>
      </p:sp>
      <p:sp>
        <p:nvSpPr>
          <p:cNvPr id="6" name="Заголовок 1"/>
          <p:cNvSpPr txBox="1">
            <a:spLocks/>
          </p:cNvSpPr>
          <p:nvPr/>
        </p:nvSpPr>
        <p:spPr bwMode="auto">
          <a:xfrm>
            <a:off x="5412828" y="2597180"/>
            <a:ext cx="3831458" cy="2193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ru-RU" altLang="zh-CN" sz="1800" b="1" i="0" u="none"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ОПАСНО влезать на крыши домов и строений, где поблизости проходят электрические провода!</a:t>
            </a:r>
            <a:br>
              <a:rPr kumimoji="0" lang="ru-RU" altLang="zh-CN" sz="1800" b="1" i="0" u="none"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br>
            <a:endParaRPr kumimoji="0" lang="ru-RU" altLang="zh-CN" sz="1800" b="1" i="0" u="none"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ru-RU" altLang="zh-CN" sz="1800" b="1" i="0" u="none"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
            </a:r>
            <a:br>
              <a:rPr kumimoji="0" lang="ru-RU" altLang="zh-CN" sz="1800" b="1" i="0" u="none"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br>
            <a:r>
              <a:rPr kumimoji="0" lang="ru-RU" altLang="zh-CN" sz="1800" b="1" i="0" u="none"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Нельзя использовать палку для </a:t>
            </a:r>
            <a:r>
              <a:rPr kumimoji="0" lang="ru-RU" altLang="zh-CN" sz="1800" b="1" i="0" u="none" strike="noStrike" kern="1200" cap="none" spc="0" normalizeH="0" baseline="0" noProof="0" dirty="0" err="1" smtClean="0">
                <a:ln>
                  <a:noFill/>
                </a:ln>
                <a:solidFill>
                  <a:srgbClr val="003399"/>
                </a:solidFill>
                <a:effectLst/>
                <a:uLnTx/>
                <a:uFillTx/>
                <a:latin typeface="Arial" panose="020B0604020202020204" pitchFamily="34" charset="0"/>
                <a:cs typeface="Arial" panose="020B0604020202020204" pitchFamily="34" charset="0"/>
              </a:rPr>
              <a:t>селфи</a:t>
            </a:r>
            <a:r>
              <a:rPr kumimoji="0" lang="ru-RU" altLang="zh-CN" sz="1800" b="1" i="0" u="none"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 рядом с электрооборудованием и линиями электропередач</a:t>
            </a:r>
            <a:r>
              <a:rPr kumimoji="0" lang="ru-RU" altLang="zh-CN" sz="1700" b="1" i="0" u="none" strike="noStrike" kern="1200" cap="none" spc="0" normalizeH="0" baseline="0" noProof="0" dirty="0" smtClean="0">
                <a:ln>
                  <a:noFill/>
                </a:ln>
                <a:solidFill>
                  <a:srgbClr val="003399"/>
                </a:solidFill>
                <a:effectLst/>
                <a:uLnTx/>
                <a:uFillTx/>
                <a:latin typeface="+mn-lt"/>
                <a:ea typeface="+mj-ea"/>
                <a:cs typeface="+mj-cs"/>
              </a:rPr>
              <a:t>.</a:t>
            </a:r>
            <a:br>
              <a:rPr kumimoji="0" lang="ru-RU" altLang="zh-CN" sz="1700" b="1" i="0" u="none" strike="noStrike" kern="1200" cap="none" spc="0" normalizeH="0" baseline="0" noProof="0" dirty="0" smtClean="0">
                <a:ln>
                  <a:noFill/>
                </a:ln>
                <a:solidFill>
                  <a:srgbClr val="003399"/>
                </a:solidFill>
                <a:effectLst/>
                <a:uLnTx/>
                <a:uFillTx/>
                <a:latin typeface="+mn-lt"/>
                <a:ea typeface="+mj-ea"/>
                <a:cs typeface="+mj-cs"/>
              </a:rPr>
            </a:br>
            <a:endParaRPr kumimoji="0" lang="ru-RU" altLang="zh-CN" sz="1700" b="1" i="0" u="none" strike="noStrike" kern="1200" cap="none" spc="0" normalizeH="0" baseline="0" noProof="0" dirty="0">
              <a:ln>
                <a:noFill/>
              </a:ln>
              <a:solidFill>
                <a:srgbClr val="003399"/>
              </a:solidFill>
              <a:effectLst/>
              <a:uLnTx/>
              <a:uFillTx/>
              <a:latin typeface="+mn-lt"/>
              <a:ea typeface="+mj-ea"/>
              <a:cs typeface="+mj-cs"/>
            </a:endParaRPr>
          </a:p>
        </p:txBody>
      </p:sp>
      <p:pic>
        <p:nvPicPr>
          <p:cNvPr id="583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858" y="1561423"/>
            <a:ext cx="4941662" cy="492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Заголовок 1"/>
          <p:cNvSpPr>
            <a:spLocks noGrp="1"/>
          </p:cNvSpPr>
          <p:nvPr>
            <p:ph type="title"/>
          </p:nvPr>
        </p:nvSpPr>
        <p:spPr/>
        <p:txBody>
          <a:bodyPr>
            <a:normAutofit/>
          </a:bodyPr>
          <a:lstStyle/>
          <a:p>
            <a:pPr algn="ctr"/>
            <a:r>
              <a:rPr lang="ru-RU" altLang="ru-RU" sz="2300" b="1" dirty="0">
                <a:latin typeface="Arial" panose="020B0604020202020204" pitchFamily="34" charset="0"/>
                <a:cs typeface="Arial" panose="020B0604020202020204" pitchFamily="34" charset="0"/>
              </a:rPr>
              <a:t>Правила обращения с электричеством на </a:t>
            </a:r>
            <a:r>
              <a:rPr lang="ru-RU" altLang="ru-RU" sz="2300" b="1" dirty="0" smtClean="0">
                <a:latin typeface="Arial" panose="020B0604020202020204" pitchFamily="34" charset="0"/>
                <a:cs typeface="Arial" panose="020B0604020202020204" pitchFamily="34" charset="0"/>
              </a:rPr>
              <a:t>улице</a:t>
            </a:r>
            <a:endParaRPr lang="ru-RU" sz="2300" b="1" dirty="0"/>
          </a:p>
        </p:txBody>
      </p:sp>
    </p:spTree>
    <p:extLst>
      <p:ext uri="{BB962C8B-B14F-4D97-AF65-F5344CB8AC3E}">
        <p14:creationId xmlns:p14="http://schemas.microsoft.com/office/powerpoint/2010/main" val="2062402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E893A361-5A8E-4789-8762-ADD1AA23B380}" type="slidenum">
              <a:rPr lang="ru-RU" smtClean="0">
                <a:solidFill>
                  <a:prstClr val="black"/>
                </a:solidFill>
              </a:rPr>
              <a:pPr/>
              <a:t>14</a:t>
            </a:fld>
            <a:endParaRPr lang="ru-RU" dirty="0">
              <a:solidFill>
                <a:prstClr val="black"/>
              </a:solidFill>
            </a:endParaRPr>
          </a:p>
        </p:txBody>
      </p:sp>
      <p:sp>
        <p:nvSpPr>
          <p:cNvPr id="4" name="Текст 3"/>
          <p:cNvSpPr>
            <a:spLocks noGrp="1"/>
          </p:cNvSpPr>
          <p:nvPr>
            <p:ph type="body" sz="quarter" idx="13"/>
          </p:nvPr>
        </p:nvSpPr>
        <p:spPr>
          <a:xfrm>
            <a:off x="5223641" y="2626507"/>
            <a:ext cx="3941379" cy="1163395"/>
          </a:xfrm>
        </p:spPr>
        <p:txBody>
          <a:bodyPr/>
          <a:lstStyle/>
          <a:p>
            <a:pPr marL="4763"/>
            <a:r>
              <a:rPr lang="ru-RU" sz="1800" dirty="0" smtClean="0">
                <a:solidFill>
                  <a:srgbClr val="004489"/>
                </a:solidFill>
                <a:latin typeface="Arial" panose="020B0604020202020204" pitchFamily="34" charset="0"/>
                <a:cs typeface="Arial" panose="020B0604020202020204" pitchFamily="34" charset="0"/>
              </a:rPr>
              <a:t>Нельзя ловить рыбу рядом с линией электропередачи. </a:t>
            </a:r>
            <a:r>
              <a:rPr lang="ru-RU" sz="1800" dirty="0">
                <a:solidFill>
                  <a:srgbClr val="004489"/>
                </a:solidFill>
                <a:latin typeface="Arial" panose="020B0604020202020204" pitchFamily="34" charset="0"/>
                <a:cs typeface="Arial" panose="020B0604020202020204" pitchFamily="34" charset="0"/>
                <a:sym typeface="+mn-lt"/>
              </a:rPr>
              <a:t>Через удочку рыбака </a:t>
            </a:r>
            <a:r>
              <a:rPr lang="ru-RU" sz="1800" dirty="0" smtClean="0">
                <a:solidFill>
                  <a:srgbClr val="004489"/>
                </a:solidFill>
                <a:latin typeface="Arial" panose="020B0604020202020204" pitchFamily="34" charset="0"/>
                <a:cs typeface="Arial" panose="020B0604020202020204" pitchFamily="34" charset="0"/>
                <a:sym typeface="+mn-lt"/>
              </a:rPr>
              <a:t>убивает </a:t>
            </a:r>
            <a:r>
              <a:rPr lang="ru-RU" sz="1800" dirty="0">
                <a:solidFill>
                  <a:srgbClr val="004489"/>
                </a:solidFill>
                <a:latin typeface="Arial" panose="020B0604020202020204" pitchFamily="34" charset="0"/>
                <a:cs typeface="Arial" panose="020B0604020202020204" pitchFamily="34" charset="0"/>
                <a:sym typeface="+mn-lt"/>
              </a:rPr>
              <a:t>насмерть.</a:t>
            </a:r>
          </a:p>
          <a:p>
            <a:endParaRPr lang="ru-RU" sz="1800" dirty="0">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84" y="1715074"/>
            <a:ext cx="4844496" cy="486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Заголовок 1"/>
          <p:cNvSpPr>
            <a:spLocks noGrp="1"/>
          </p:cNvSpPr>
          <p:nvPr>
            <p:ph type="title"/>
          </p:nvPr>
        </p:nvSpPr>
        <p:spPr/>
        <p:txBody>
          <a:bodyPr>
            <a:normAutofit/>
          </a:bodyPr>
          <a:lstStyle/>
          <a:p>
            <a:pPr algn="ctr"/>
            <a:r>
              <a:rPr lang="ru-RU" altLang="ru-RU" sz="2300" b="1" dirty="0">
                <a:latin typeface="Arial" panose="020B0604020202020204" pitchFamily="34" charset="0"/>
                <a:cs typeface="Arial" panose="020B0604020202020204" pitchFamily="34" charset="0"/>
              </a:rPr>
              <a:t>Правила обращения с электричеством на </a:t>
            </a:r>
            <a:r>
              <a:rPr lang="ru-RU" altLang="ru-RU" sz="2300" b="1" dirty="0" smtClean="0">
                <a:latin typeface="Arial" panose="020B0604020202020204" pitchFamily="34" charset="0"/>
                <a:cs typeface="Arial" panose="020B0604020202020204" pitchFamily="34" charset="0"/>
              </a:rPr>
              <a:t>улице</a:t>
            </a:r>
            <a:endParaRPr lang="ru-RU" sz="2300" b="1" dirty="0"/>
          </a:p>
        </p:txBody>
      </p:sp>
    </p:spTree>
    <p:extLst>
      <p:ext uri="{BB962C8B-B14F-4D97-AF65-F5344CB8AC3E}">
        <p14:creationId xmlns:p14="http://schemas.microsoft.com/office/powerpoint/2010/main" val="1044825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E893A361-5A8E-4789-8762-ADD1AA23B380}" type="slidenum">
              <a:rPr lang="ru-RU" smtClean="0">
                <a:solidFill>
                  <a:prstClr val="black"/>
                </a:solidFill>
              </a:rPr>
              <a:pPr/>
              <a:t>15</a:t>
            </a:fld>
            <a:endParaRPr lang="ru-RU" dirty="0">
              <a:solidFill>
                <a:prstClr val="black"/>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705" y="1755228"/>
            <a:ext cx="3951472" cy="392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5569825" y="2291254"/>
            <a:ext cx="3984078" cy="1477328"/>
          </a:xfrm>
          <a:prstGeom prst="rect">
            <a:avLst/>
          </a:prstGeom>
        </p:spPr>
        <p:txBody>
          <a:bodyPr wrap="square">
            <a:spAutoFit/>
          </a:bodyPr>
          <a:lstStyle/>
          <a:p>
            <a:r>
              <a:rPr lang="ru-RU" altLang="zh-CN" sz="1800" dirty="0">
                <a:solidFill>
                  <a:srgbClr val="003399"/>
                </a:solidFill>
                <a:latin typeface="Arial" panose="020B0604020202020204" pitchFamily="34" charset="0"/>
                <a:cs typeface="Arial" panose="020B0604020202020204" pitchFamily="34" charset="0"/>
              </a:rPr>
              <a:t>ОПАСНО заходить в трансформаторные будки, </a:t>
            </a:r>
            <a:r>
              <a:rPr lang="ru-RU" altLang="zh-CN" sz="1800" dirty="0" err="1">
                <a:solidFill>
                  <a:srgbClr val="003399"/>
                </a:solidFill>
                <a:latin typeface="Arial" panose="020B0604020202020204" pitchFamily="34" charset="0"/>
                <a:cs typeface="Arial" panose="020B0604020202020204" pitchFamily="34" charset="0"/>
              </a:rPr>
              <a:t>электрощитовые</a:t>
            </a:r>
            <a:r>
              <a:rPr lang="ru-RU" altLang="zh-CN" sz="1800" dirty="0">
                <a:solidFill>
                  <a:srgbClr val="003399"/>
                </a:solidFill>
                <a:latin typeface="Arial" panose="020B0604020202020204" pitchFamily="34" charset="0"/>
                <a:cs typeface="Arial" panose="020B0604020202020204" pitchFamily="34" charset="0"/>
              </a:rPr>
              <a:t> и другие электротехнические помещения!</a:t>
            </a:r>
            <a:br>
              <a:rPr lang="ru-RU" altLang="zh-CN" sz="1800" dirty="0">
                <a:solidFill>
                  <a:srgbClr val="003399"/>
                </a:solidFill>
                <a:latin typeface="Arial" panose="020B0604020202020204" pitchFamily="34" charset="0"/>
                <a:cs typeface="Arial" panose="020B0604020202020204" pitchFamily="34" charset="0"/>
              </a:rPr>
            </a:br>
            <a:endParaRPr lang="ru-RU" sz="1800" dirty="0">
              <a:latin typeface="Arial" panose="020B0604020202020204" pitchFamily="34" charset="0"/>
              <a:cs typeface="Arial" panose="020B0604020202020204" pitchFamily="34" charset="0"/>
            </a:endParaRPr>
          </a:p>
        </p:txBody>
      </p:sp>
      <p:sp>
        <p:nvSpPr>
          <p:cNvPr id="7" name="Заголовок 1"/>
          <p:cNvSpPr>
            <a:spLocks noGrp="1"/>
          </p:cNvSpPr>
          <p:nvPr>
            <p:ph type="title"/>
          </p:nvPr>
        </p:nvSpPr>
        <p:spPr/>
        <p:txBody>
          <a:bodyPr>
            <a:normAutofit/>
          </a:bodyPr>
          <a:lstStyle/>
          <a:p>
            <a:pPr algn="ctr"/>
            <a:r>
              <a:rPr lang="ru-RU" altLang="ru-RU" sz="2300" b="1" dirty="0">
                <a:latin typeface="Arial" panose="020B0604020202020204" pitchFamily="34" charset="0"/>
                <a:cs typeface="Arial" panose="020B0604020202020204" pitchFamily="34" charset="0"/>
              </a:rPr>
              <a:t>Правила обращения с электричеством на </a:t>
            </a:r>
            <a:r>
              <a:rPr lang="ru-RU" altLang="ru-RU" sz="2300" b="1" dirty="0" smtClean="0">
                <a:latin typeface="Arial" panose="020B0604020202020204" pitchFamily="34" charset="0"/>
                <a:cs typeface="Arial" panose="020B0604020202020204" pitchFamily="34" charset="0"/>
              </a:rPr>
              <a:t>улице</a:t>
            </a:r>
            <a:endParaRPr lang="ru-RU" sz="2300" b="1" dirty="0"/>
          </a:p>
        </p:txBody>
      </p:sp>
    </p:spTree>
    <p:extLst>
      <p:ext uri="{BB962C8B-B14F-4D97-AF65-F5344CB8AC3E}">
        <p14:creationId xmlns:p14="http://schemas.microsoft.com/office/powerpoint/2010/main" val="1767340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altLang="ru-RU" sz="2300" b="1" dirty="0"/>
              <a:t>Правила поведения по время грозы</a:t>
            </a:r>
            <a:endParaRPr lang="ru-RU" sz="2300" dirty="0"/>
          </a:p>
        </p:txBody>
      </p:sp>
      <p:sp>
        <p:nvSpPr>
          <p:cNvPr id="3" name="Номер слайда 2"/>
          <p:cNvSpPr>
            <a:spLocks noGrp="1"/>
          </p:cNvSpPr>
          <p:nvPr>
            <p:ph type="sldNum" sz="quarter" idx="12"/>
          </p:nvPr>
        </p:nvSpPr>
        <p:spPr/>
        <p:txBody>
          <a:bodyPr/>
          <a:lstStyle/>
          <a:p>
            <a:fld id="{E893A361-5A8E-4789-8762-ADD1AA23B380}" type="slidenum">
              <a:rPr lang="ru-RU" smtClean="0">
                <a:solidFill>
                  <a:prstClr val="black"/>
                </a:solidFill>
              </a:rPr>
              <a:pPr/>
              <a:t>16</a:t>
            </a:fld>
            <a:endParaRPr lang="ru-RU" dirty="0">
              <a:solidFill>
                <a:prstClr val="black"/>
              </a:solidFill>
            </a:endParaRPr>
          </a:p>
        </p:txBody>
      </p:sp>
      <p:sp>
        <p:nvSpPr>
          <p:cNvPr id="4" name="Текст 3"/>
          <p:cNvSpPr>
            <a:spLocks noGrp="1"/>
          </p:cNvSpPr>
          <p:nvPr>
            <p:ph type="body" sz="quarter" idx="13"/>
          </p:nvPr>
        </p:nvSpPr>
        <p:spPr>
          <a:xfrm>
            <a:off x="360371" y="1060468"/>
            <a:ext cx="9274175" cy="5761577"/>
          </a:xfrm>
        </p:spPr>
        <p:txBody>
          <a:bodyPr/>
          <a:lstStyle/>
          <a:p>
            <a:pPr algn="just"/>
            <a:r>
              <a:rPr lang="ru-RU" dirty="0"/>
              <a:t>Мы с вами поговорили про электричество в проводах, но есть и другое электричество, которое возникает от трения. Его еще называют статическим. Например, когда снимаешь вязаный свитер, раздается треск, а в темноте заметны даже искры. Было такое? Или когда в шерстяном свитере дотрагиваешься до металла и легонько бьет током – будто </a:t>
            </a:r>
            <a:r>
              <a:rPr lang="ru-RU" dirty="0" smtClean="0"/>
              <a:t>искорка (</a:t>
            </a:r>
            <a:r>
              <a:rPr lang="ru-RU" dirty="0"/>
              <a:t>самая настоящая мини-гроза</a:t>
            </a:r>
            <a:r>
              <a:rPr lang="ru-RU" dirty="0" smtClean="0"/>
              <a:t>) </a:t>
            </a:r>
            <a:r>
              <a:rPr lang="ru-RU" dirty="0"/>
              <a:t>перескакивает с пальца на железо</a:t>
            </a:r>
            <a:r>
              <a:rPr lang="ru-RU" dirty="0" smtClean="0"/>
              <a:t>?</a:t>
            </a:r>
            <a:r>
              <a:rPr lang="ru-RU" dirty="0"/>
              <a:t> </a:t>
            </a:r>
            <a:r>
              <a:rPr lang="ru-RU" dirty="0" smtClean="0"/>
              <a:t>Это </a:t>
            </a:r>
            <a:r>
              <a:rPr lang="ru-RU" dirty="0"/>
              <a:t>электроны, которые живут в нас, становятся сильнее от трения об шерсть. </a:t>
            </a:r>
            <a:r>
              <a:rPr lang="ru-RU" dirty="0" smtClean="0"/>
              <a:t>С </a:t>
            </a:r>
            <a:r>
              <a:rPr lang="ru-RU" dirty="0"/>
              <a:t>ними можно весело поиграть!(опыт с шариком) Надо шарик потереть о волосы и приложить к стене той стороной, которой натирали. Он стал электрическим и поэтому притянулся к стене. А волосы наэлектризовались и шевелятся вслед </a:t>
            </a:r>
            <a:r>
              <a:rPr lang="ru-RU" dirty="0" smtClean="0"/>
              <a:t>шарику.</a:t>
            </a:r>
            <a:endParaRPr lang="ru-RU" dirty="0"/>
          </a:p>
          <a:p>
            <a:pPr algn="just"/>
            <a:r>
              <a:rPr lang="ru-RU" dirty="0" smtClean="0"/>
              <a:t>Молнии </a:t>
            </a:r>
            <a:r>
              <a:rPr lang="ru-RU" dirty="0"/>
              <a:t>в тучах возникают по тому же принципу. Только вместо свитера внутри тучи трутся друг об друга кусочки льда. В туче образуется настолько мощный заряд, что электроны начинают прыгать между ним и землей, между ним и другой тучей – происходит электрический разряд, такой горячий, что он раскаляет воздух, происходит взрыв, и мы слышим гром.</a:t>
            </a:r>
          </a:p>
          <a:p>
            <a:pPr algn="just"/>
            <a:r>
              <a:rPr lang="ru-RU" dirty="0"/>
              <a:t>Кстати, что бывает первым – молния или гром? Кто думает, что молния? Кто думает, что гром? Первой мы всегда видим молнию, потому что электричество очень быстрое, гораздо быстрее, чем звук. В облаках происходит электрический взрыв – мы видим вспышку, а звук от взрыва опаздывает. Когда видишь молнию, можно отсчитать секунды до грома – чем их больше, тем дальше от вас гроза. А когда гроза прямо над вами, молния и гром грохочут одновременно. Например, мы видим вспышку молнии, считаем – 1,2,3,4,5 – гром. гроза еще в пяти километрах от нас, можно не бояться и искать укрытие. Молния – 1,2,3 – гром. Гроза приближается, надо быть осторожным! Наконец, молния и гром бьют одновременно – гроза прямо над нами, очень </a:t>
            </a:r>
            <a:r>
              <a:rPr lang="ru-RU" dirty="0" smtClean="0"/>
              <a:t>опасна!</a:t>
            </a:r>
            <a:endParaRPr lang="ru-RU" dirty="0"/>
          </a:p>
        </p:txBody>
      </p:sp>
    </p:spTree>
    <p:extLst>
      <p:ext uri="{BB962C8B-B14F-4D97-AF65-F5344CB8AC3E}">
        <p14:creationId xmlns:p14="http://schemas.microsoft.com/office/powerpoint/2010/main" val="2363165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altLang="ru-RU" sz="2300" b="1" dirty="0"/>
              <a:t>Правила поведения по время грозы</a:t>
            </a:r>
            <a:endParaRPr lang="ru-RU" sz="2300" dirty="0"/>
          </a:p>
        </p:txBody>
      </p:sp>
      <p:sp>
        <p:nvSpPr>
          <p:cNvPr id="3" name="Номер слайда 2"/>
          <p:cNvSpPr>
            <a:spLocks noGrp="1"/>
          </p:cNvSpPr>
          <p:nvPr>
            <p:ph type="sldNum" sz="quarter" idx="12"/>
          </p:nvPr>
        </p:nvSpPr>
        <p:spPr/>
        <p:txBody>
          <a:bodyPr/>
          <a:lstStyle/>
          <a:p>
            <a:fld id="{E893A361-5A8E-4789-8762-ADD1AA23B380}" type="slidenum">
              <a:rPr lang="ru-RU" smtClean="0">
                <a:solidFill>
                  <a:prstClr val="black"/>
                </a:solidFill>
              </a:rPr>
              <a:pPr/>
              <a:t>17</a:t>
            </a:fld>
            <a:endParaRPr lang="ru-RU" dirty="0">
              <a:solidFill>
                <a:prstClr val="black"/>
              </a:solidFill>
            </a:endParaRPr>
          </a:p>
        </p:txBody>
      </p:sp>
      <p:sp>
        <p:nvSpPr>
          <p:cNvPr id="9" name="Прямоугольник 8"/>
          <p:cNvSpPr/>
          <p:nvPr/>
        </p:nvSpPr>
        <p:spPr>
          <a:xfrm>
            <a:off x="0" y="927847"/>
            <a:ext cx="9860973" cy="6042680"/>
          </a:xfrm>
          <a:prstGeom prst="rect">
            <a:avLst/>
          </a:prstGeom>
        </p:spPr>
        <p:txBody>
          <a:bodyPr wrap="square">
            <a:spAutoFit/>
          </a:bodyPr>
          <a:lstStyle/>
          <a:p>
            <a:pPr algn="just">
              <a:spcAft>
                <a:spcPts val="800"/>
              </a:spcAft>
            </a:pPr>
            <a:r>
              <a:rPr lang="ru-RU" sz="1500" dirty="0">
                <a:solidFill>
                  <a:schemeClr val="bg2"/>
                </a:solidFill>
                <a:latin typeface="+mn-lt"/>
                <a:ea typeface="Calibri" panose="020F0502020204030204" pitchFamily="34" charset="0"/>
                <a:cs typeface="Times New Roman" panose="02020603050405020304" pitchFamily="18" charset="0"/>
              </a:rPr>
              <a:t>Нужно помнить, что молния – не только очень красивая, но и очень опасная. Она редко бьет в человека, но это случается, поэтому есть простые правила поведения в грозу.</a:t>
            </a:r>
          </a:p>
          <a:p>
            <a:pPr algn="just">
              <a:spcAft>
                <a:spcPts val="800"/>
              </a:spcAft>
            </a:pPr>
            <a:r>
              <a:rPr lang="ru-RU" sz="1500" dirty="0">
                <a:solidFill>
                  <a:schemeClr val="bg2"/>
                </a:solidFill>
                <a:latin typeface="+mn-lt"/>
                <a:ea typeface="Calibri" panose="020F0502020204030204" pitchFamily="34" charset="0"/>
                <a:cs typeface="Times New Roman" panose="02020603050405020304" pitchFamily="18" charset="0"/>
              </a:rPr>
              <a:t>Лучше </a:t>
            </a:r>
            <a:r>
              <a:rPr lang="ru-RU" sz="1500" dirty="0" smtClean="0">
                <a:solidFill>
                  <a:schemeClr val="bg2"/>
                </a:solidFill>
                <a:latin typeface="+mn-lt"/>
                <a:ea typeface="Calibri" panose="020F0502020204030204" pitchFamily="34" charset="0"/>
                <a:cs typeface="Times New Roman" panose="02020603050405020304" pitchFamily="18" charset="0"/>
              </a:rPr>
              <a:t>всего </a:t>
            </a:r>
            <a:r>
              <a:rPr lang="ru-RU" sz="1500" dirty="0">
                <a:solidFill>
                  <a:schemeClr val="bg2"/>
                </a:solidFill>
                <a:latin typeface="+mn-lt"/>
                <a:ea typeface="Calibri" panose="020F0502020204030204" pitchFamily="34" charset="0"/>
                <a:cs typeface="Times New Roman" panose="02020603050405020304" pitchFamily="18" charset="0"/>
              </a:rPr>
              <a:t>прятаться от грозы дома. </a:t>
            </a:r>
            <a:r>
              <a:rPr lang="ru-RU" sz="1500" dirty="0" smtClean="0">
                <a:solidFill>
                  <a:schemeClr val="bg2"/>
                </a:solidFill>
                <a:latin typeface="+mn-lt"/>
                <a:ea typeface="Calibri" panose="020F0502020204030204" pitchFamily="34" charset="0"/>
                <a:cs typeface="Times New Roman" panose="02020603050405020304" pitchFamily="18" charset="0"/>
              </a:rPr>
              <a:t>И обязательно </a:t>
            </a:r>
            <a:r>
              <a:rPr lang="ru-RU" sz="1500" dirty="0">
                <a:solidFill>
                  <a:schemeClr val="bg2"/>
                </a:solidFill>
                <a:latin typeface="+mn-lt"/>
                <a:ea typeface="Calibri" panose="020F0502020204030204" pitchFamily="34" charset="0"/>
                <a:cs typeface="Times New Roman" panose="02020603050405020304" pitchFamily="18" charset="0"/>
              </a:rPr>
              <a:t>выключить электроприборы из розетки. Давайте разбираться. Почему нужно выключать электроприборы? Молния – это сильное электричество. Если она попадет в дом, а у вас включен телевизор, электричество в проводах может резко возрасти, и телевизор сгорит изнутри. </a:t>
            </a:r>
            <a:endParaRPr lang="ru-RU" sz="1500" dirty="0" smtClean="0">
              <a:solidFill>
                <a:schemeClr val="bg2"/>
              </a:solidFill>
              <a:latin typeface="+mn-lt"/>
              <a:ea typeface="Calibri" panose="020F0502020204030204" pitchFamily="34" charset="0"/>
              <a:cs typeface="Times New Roman" panose="02020603050405020304" pitchFamily="18" charset="0"/>
            </a:endParaRPr>
          </a:p>
          <a:p>
            <a:pPr algn="just">
              <a:spcAft>
                <a:spcPts val="800"/>
              </a:spcAft>
            </a:pPr>
            <a:r>
              <a:rPr lang="ru-RU" sz="1500" dirty="0" smtClean="0">
                <a:solidFill>
                  <a:schemeClr val="bg2"/>
                </a:solidFill>
                <a:latin typeface="+mn-lt"/>
                <a:ea typeface="Calibri" panose="020F0502020204030204" pitchFamily="34" charset="0"/>
                <a:cs typeface="Times New Roman" panose="02020603050405020304" pitchFamily="18" charset="0"/>
              </a:rPr>
              <a:t>Молния </a:t>
            </a:r>
            <a:r>
              <a:rPr lang="ru-RU" sz="1500" dirty="0">
                <a:solidFill>
                  <a:schemeClr val="bg2"/>
                </a:solidFill>
                <a:latin typeface="+mn-lt"/>
                <a:ea typeface="Calibri" panose="020F0502020204030204" pitchFamily="34" charset="0"/>
                <a:cs typeface="Times New Roman" panose="02020603050405020304" pitchFamily="18" charset="0"/>
              </a:rPr>
              <a:t>бьет в те предметы, которые кажутся ей вкусными. Она любит все большое и высокое, ведь чем ближе оно к небу, тем попасть проще. Это деревья, башни, навесы, опоры ЛЭП. Еще молния любит все железное – строения, теплицы, водонапорные башни, навесы. Молния любит воду – реки, озера, все мокрое. Причем молния чувствует воду и металл не только на земле, но и под землей. В старину место разряда молнии в землю указывало, где зарыт клад и где лучше рыть колодцы – ведь молнию притягивают закрытые под землей металлические сокровища и скрытая вода.</a:t>
            </a:r>
          </a:p>
          <a:p>
            <a:pPr algn="just">
              <a:spcAft>
                <a:spcPts val="800"/>
              </a:spcAft>
            </a:pPr>
            <a:r>
              <a:rPr lang="ru-RU" sz="1500" dirty="0">
                <a:solidFill>
                  <a:schemeClr val="bg2"/>
                </a:solidFill>
                <a:latin typeface="+mn-lt"/>
                <a:ea typeface="Calibri" panose="020F0502020204030204" pitchFamily="34" charset="0"/>
                <a:cs typeface="Times New Roman" panose="02020603050405020304" pitchFamily="18" charset="0"/>
              </a:rPr>
              <a:t>Поэтому не надо прятаться под отдельным деревом или в речке, не надо залезать на дерево или вставать под навес. В лесу лучше всего от грозы спрятаться в кусты. Ну а безопаснее всего во время грозы – в машине. Изнутри она отделана материалами, не пропускающими электричество. Поэтому молния, которая ударит в машину, по потокам воды спустится в землю, и сидящие внутри ничего не почувствуют.</a:t>
            </a:r>
          </a:p>
          <a:p>
            <a:pPr algn="just">
              <a:spcAft>
                <a:spcPts val="800"/>
              </a:spcAft>
            </a:pPr>
            <a:r>
              <a:rPr lang="ru-RU" sz="1500" dirty="0">
                <a:solidFill>
                  <a:schemeClr val="bg2"/>
                </a:solidFill>
                <a:latin typeface="+mn-lt"/>
                <a:ea typeface="Calibri" panose="020F0502020204030204" pitchFamily="34" charset="0"/>
                <a:cs typeface="Times New Roman" panose="02020603050405020304" pitchFamily="18" charset="0"/>
              </a:rPr>
              <a:t>А вот человек в поле – самая высокая точка, аппетитная для молнии. Как же спрятаться от грозы в поле? Лучше всего залезть в куст. Если кустов нет – присесть на корточки, сгруппироваться и стать как можно меньше и незаметнее, плотно сдвинуть ноги. Не забудем снять с себя все железное, отойти подальше от велосипеда или зонтика – они оба из железа и притягивают молнии. И обязательно нужно выключить мобильный телефон – он изучает электромагнитное поле, которое тоже притягивает молнии.</a:t>
            </a:r>
            <a:endParaRPr lang="ru-RU" sz="1500" dirty="0">
              <a:solidFill>
                <a:schemeClr val="bg2"/>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2020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altLang="ru-RU" sz="2300" b="1" dirty="0"/>
              <a:t>Правила поведения по время </a:t>
            </a:r>
            <a:r>
              <a:rPr lang="ru-RU" altLang="ru-RU" sz="2300" b="1" dirty="0" smtClean="0"/>
              <a:t>грозы</a:t>
            </a:r>
            <a:endParaRPr lang="ru-RU" sz="2300" dirty="0"/>
          </a:p>
        </p:txBody>
      </p:sp>
      <p:sp>
        <p:nvSpPr>
          <p:cNvPr id="3" name="Номер слайда 2"/>
          <p:cNvSpPr>
            <a:spLocks noGrp="1"/>
          </p:cNvSpPr>
          <p:nvPr>
            <p:ph type="sldNum" sz="quarter" idx="12"/>
          </p:nvPr>
        </p:nvSpPr>
        <p:spPr/>
        <p:txBody>
          <a:bodyPr/>
          <a:lstStyle/>
          <a:p>
            <a:fld id="{E893A361-5A8E-4789-8762-ADD1AA23B380}" type="slidenum">
              <a:rPr lang="ru-RU" smtClean="0">
                <a:solidFill>
                  <a:prstClr val="black"/>
                </a:solidFill>
              </a:rPr>
              <a:pPr/>
              <a:t>18</a:t>
            </a:fld>
            <a:endParaRPr lang="ru-RU" dirty="0">
              <a:solidFill>
                <a:prstClr val="black"/>
              </a:solidFill>
            </a:endParaRPr>
          </a:p>
        </p:txBody>
      </p:sp>
      <p:pic>
        <p:nvPicPr>
          <p:cNvPr id="7" name="Picture 2" descr="C:\Users\ceryabinad\Desktop\9y3Nm1dY5n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146" y="1552471"/>
            <a:ext cx="7987862" cy="516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462165" y="1071401"/>
            <a:ext cx="9700144" cy="322845"/>
          </a:xfrm>
          <a:prstGeom prst="rect">
            <a:avLst/>
          </a:prstGeom>
        </p:spPr>
        <p:txBody>
          <a:bodyPr wrap="square">
            <a:spAutoFit/>
          </a:bodyPr>
          <a:lstStyle/>
          <a:p>
            <a:pPr algn="just">
              <a:lnSpc>
                <a:spcPct val="107000"/>
              </a:lnSpc>
              <a:spcAft>
                <a:spcPts val="800"/>
              </a:spcAft>
            </a:pPr>
            <a:r>
              <a:rPr lang="ru-RU" sz="1400" dirty="0">
                <a:solidFill>
                  <a:schemeClr val="bg2"/>
                </a:solidFill>
                <a:ea typeface="Calibri" panose="020F0502020204030204" pitchFamily="34" charset="0"/>
                <a:cs typeface="Times New Roman" panose="02020603050405020304" pitchFamily="18" charset="0"/>
              </a:rPr>
              <a:t>А </a:t>
            </a:r>
            <a:r>
              <a:rPr lang="ru-RU" sz="1400" dirty="0" smtClean="0">
                <a:solidFill>
                  <a:schemeClr val="bg2"/>
                </a:solidFill>
                <a:ea typeface="Calibri" panose="020F0502020204030204" pitchFamily="34" charset="0"/>
                <a:cs typeface="Times New Roman" panose="02020603050405020304" pitchFamily="18" charset="0"/>
              </a:rPr>
              <a:t>если </a:t>
            </a:r>
            <a:r>
              <a:rPr lang="ru-RU" sz="1400" dirty="0">
                <a:solidFill>
                  <a:schemeClr val="bg2"/>
                </a:solidFill>
                <a:ea typeface="Calibri" panose="020F0502020204030204" pitchFamily="34" charset="0"/>
                <a:cs typeface="Times New Roman" panose="02020603050405020304" pitchFamily="18" charset="0"/>
              </a:rPr>
              <a:t>гроза застала на улице? Посмотрите </a:t>
            </a:r>
            <a:r>
              <a:rPr lang="ru-RU" sz="1400" dirty="0" smtClean="0">
                <a:solidFill>
                  <a:schemeClr val="bg2"/>
                </a:solidFill>
                <a:ea typeface="Calibri" panose="020F0502020204030204" pitchFamily="34" charset="0"/>
                <a:cs typeface="Times New Roman" panose="02020603050405020304" pitchFamily="18" charset="0"/>
              </a:rPr>
              <a:t>где </a:t>
            </a:r>
            <a:r>
              <a:rPr lang="ru-RU" sz="1400" dirty="0">
                <a:solidFill>
                  <a:schemeClr val="bg2"/>
                </a:solidFill>
                <a:ea typeface="Calibri" panose="020F0502020204030204" pitchFamily="34" charset="0"/>
                <a:cs typeface="Times New Roman" panose="02020603050405020304" pitchFamily="18" charset="0"/>
              </a:rPr>
              <a:t>можно прятаться в грозу, а где нельзя? </a:t>
            </a:r>
          </a:p>
        </p:txBody>
      </p:sp>
    </p:spTree>
    <p:extLst>
      <p:ext uri="{BB962C8B-B14F-4D97-AF65-F5344CB8AC3E}">
        <p14:creationId xmlns:p14="http://schemas.microsoft.com/office/powerpoint/2010/main" val="1933143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altLang="ru-RU" sz="2300" dirty="0" smtClean="0"/>
              <a:t>Энергетик</a:t>
            </a:r>
            <a:endParaRPr lang="ru-RU" dirty="0"/>
          </a:p>
        </p:txBody>
      </p:sp>
      <p:sp>
        <p:nvSpPr>
          <p:cNvPr id="3" name="Номер слайда 2"/>
          <p:cNvSpPr>
            <a:spLocks noGrp="1"/>
          </p:cNvSpPr>
          <p:nvPr>
            <p:ph type="sldNum" sz="quarter" idx="12"/>
          </p:nvPr>
        </p:nvSpPr>
        <p:spPr/>
        <p:txBody>
          <a:bodyPr/>
          <a:lstStyle/>
          <a:p>
            <a:fld id="{E893A361-5A8E-4789-8762-ADD1AA23B380}" type="slidenum">
              <a:rPr lang="ru-RU" smtClean="0">
                <a:solidFill>
                  <a:prstClr val="black"/>
                </a:solidFill>
              </a:rPr>
              <a:pPr/>
              <a:t>19</a:t>
            </a:fld>
            <a:endParaRPr lang="ru-RU" dirty="0">
              <a:solidFill>
                <a:prstClr val="black"/>
              </a:solidFill>
            </a:endParaRPr>
          </a:p>
        </p:txBody>
      </p:sp>
      <p:pic>
        <p:nvPicPr>
          <p:cNvPr id="6" name="Picture 11" descr="\\Mrsk-dfs\дсми\Обмен\Акция среди сотрудников_НЕ ДЕЛАЙ САМ! ОСТАНОВИ ДРУГА!\Презентационный материал для дошкольников\IMG_37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450" y="1637534"/>
            <a:ext cx="329247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Mrsk-dfs\дсми\Обмен\Акция среди сотрудников_НЕ ДЕЛАЙ САМ! ОСТАНОВИ ДРУГА!\Картинки по электробезопасности для детишек\Каск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497" y="1382549"/>
            <a:ext cx="2274888"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Mrsk-dfs\дсми\Обмен\Акция среди сотрудников_НЕ ДЕЛАЙ САМ! ОСТАНОВИ ДРУГА!\Картинки по электробезопасности для детишек\Перчатки.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1615" y="2599395"/>
            <a:ext cx="2519362"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Mrsk-dfs\дсми\Обмен\Акция среди сотрудников_НЕ ДЕЛАЙ САМ! ОСТАНОВИ ДРУГА!\Картинки по электробезопасности для детишек\Боты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8526" y="4253767"/>
            <a:ext cx="2602830" cy="260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325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0726" y="0"/>
            <a:ext cx="8477273" cy="768927"/>
          </a:xfrm>
        </p:spPr>
        <p:txBody>
          <a:bodyPr>
            <a:normAutofit fontScale="90000"/>
          </a:bodyPr>
          <a:lstStyle/>
          <a:p>
            <a:pPr algn="ctr"/>
            <a:r>
              <a:rPr lang="ru-RU" dirty="0" smtClean="0"/>
              <a:t/>
            </a:r>
            <a:br>
              <a:rPr lang="ru-RU" dirty="0" smtClean="0"/>
            </a:br>
            <a:r>
              <a:rPr lang="ru-RU" sz="1000" dirty="0" smtClean="0"/>
              <a:t/>
            </a:r>
            <a:br>
              <a:rPr lang="ru-RU" sz="1000" dirty="0" smtClean="0"/>
            </a:br>
            <a:r>
              <a:rPr lang="ru-RU" sz="2600" b="1" dirty="0" smtClean="0"/>
              <a:t>Вступление</a:t>
            </a:r>
            <a:r>
              <a:rPr lang="ru-RU" dirty="0"/>
              <a:t/>
            </a:r>
            <a:br>
              <a:rPr lang="ru-RU" dirty="0"/>
            </a:br>
            <a:endParaRPr lang="ru-RU" dirty="0"/>
          </a:p>
        </p:txBody>
      </p:sp>
      <p:sp>
        <p:nvSpPr>
          <p:cNvPr id="3" name="Номер слайда 2"/>
          <p:cNvSpPr>
            <a:spLocks noGrp="1"/>
          </p:cNvSpPr>
          <p:nvPr>
            <p:ph type="sldNum" sz="quarter" idx="12"/>
          </p:nvPr>
        </p:nvSpPr>
        <p:spPr/>
        <p:txBody>
          <a:bodyPr/>
          <a:lstStyle/>
          <a:p>
            <a:fld id="{E893A361-5A8E-4789-8762-ADD1AA23B380}" type="slidenum">
              <a:rPr lang="ru-RU" smtClean="0"/>
              <a:pPr/>
              <a:t>2</a:t>
            </a:fld>
            <a:endParaRPr lang="ru-RU" dirty="0"/>
          </a:p>
        </p:txBody>
      </p:sp>
      <p:sp>
        <p:nvSpPr>
          <p:cNvPr id="4" name="Текст 3"/>
          <p:cNvSpPr>
            <a:spLocks noGrp="1"/>
          </p:cNvSpPr>
          <p:nvPr>
            <p:ph type="body" sz="quarter" idx="13"/>
          </p:nvPr>
        </p:nvSpPr>
        <p:spPr>
          <a:xfrm>
            <a:off x="360726" y="1081232"/>
            <a:ext cx="9344384" cy="5503045"/>
          </a:xfrm>
        </p:spPr>
        <p:txBody>
          <a:bodyPr/>
          <a:lstStyle/>
          <a:p>
            <a:pPr algn="just"/>
            <a:r>
              <a:rPr lang="ru-RU" sz="1800" dirty="0" smtClean="0"/>
              <a:t>Давайте </a:t>
            </a:r>
            <a:r>
              <a:rPr lang="ru-RU" sz="1800" dirty="0"/>
              <a:t>пофантазируем, что будет, если электричества не </a:t>
            </a:r>
            <a:r>
              <a:rPr lang="ru-RU" sz="1800" dirty="0" smtClean="0"/>
              <a:t>станет</a:t>
            </a:r>
            <a:r>
              <a:rPr lang="ru-RU" sz="1800" dirty="0"/>
              <a:t> </a:t>
            </a:r>
            <a:r>
              <a:rPr lang="ru-RU" sz="1800" dirty="0" smtClean="0"/>
              <a:t>?</a:t>
            </a:r>
          </a:p>
          <a:p>
            <a:pPr algn="just"/>
            <a:r>
              <a:rPr lang="ru-RU" sz="1800" dirty="0" smtClean="0"/>
              <a:t>И </a:t>
            </a:r>
            <a:r>
              <a:rPr lang="ru-RU" sz="1800" dirty="0"/>
              <a:t>не в нескольких домах, а во всем городе, и не на пару часов, а на недельку</a:t>
            </a:r>
            <a:r>
              <a:rPr lang="ru-RU" sz="1800" dirty="0" smtClean="0"/>
              <a:t>.</a:t>
            </a:r>
          </a:p>
          <a:p>
            <a:pPr algn="just"/>
            <a:endParaRPr lang="ru-RU" sz="1800" dirty="0"/>
          </a:p>
          <a:p>
            <a:pPr algn="just"/>
            <a:r>
              <a:rPr lang="ru-RU" sz="1800" dirty="0"/>
              <a:t>Делаем вывод, что электричество нам нужно и полезно. Электричество – это уют, удобство, комфорт, и без него сегодня невозможна современная жизнь. Без электричества не было бы компьютеров, радио и телевидения, человек не полетел бы в </a:t>
            </a:r>
            <a:r>
              <a:rPr lang="ru-RU" sz="1800" dirty="0" smtClean="0"/>
              <a:t>космос. Не </a:t>
            </a:r>
            <a:r>
              <a:rPr lang="ru-RU" sz="1800" dirty="0"/>
              <a:t>будет преувеличением, если мы скажем, что электричество является двигателем цивилизации.</a:t>
            </a:r>
          </a:p>
          <a:p>
            <a:pPr algn="just"/>
            <a:r>
              <a:rPr lang="ru-RU" sz="1800" dirty="0"/>
              <a:t>Ток создают электроны – маленькие-маленькие частицы. Электроны любят толкаться, причём научились толкать друг друга даже на большом расстоянии. Чем ближе один электрон к другому подходит, тем сильнее они друг от друга отталкиваются: подскочат друг к другу, оттолкнутся и снова разлетятся в разные стороны. Когда таких свободных электронов собирается в каком-то предмете много, они мечутся по нему, ищут, как бы разбежаться, и, если дорожка находится, бегут по ней, сломя голову, как ручеёк под горку. Такие дорожки для электронов вы видели много раз: это провод. Сверху он одет в резиновую рубашку, а под ней пучок тонких, маленьких проволочек. Вот по этим проволочкам ток и попадает в розетки, а затем в электроприборы.</a:t>
            </a:r>
          </a:p>
          <a:p>
            <a:endParaRPr lang="ru-RU" dirty="0"/>
          </a:p>
        </p:txBody>
      </p:sp>
    </p:spTree>
    <p:extLst>
      <p:ext uri="{BB962C8B-B14F-4D97-AF65-F5344CB8AC3E}">
        <p14:creationId xmlns:p14="http://schemas.microsoft.com/office/powerpoint/2010/main" val="4168107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27" y="0"/>
            <a:ext cx="8780318" cy="927847"/>
          </a:xfrm>
        </p:spPr>
        <p:txBody>
          <a:bodyPr>
            <a:normAutofit fontScale="90000"/>
          </a:bodyPr>
          <a:lstStyle/>
          <a:p>
            <a:pPr algn="ctr"/>
            <a:r>
              <a:rPr lang="ru-RU" sz="2400" b="1" dirty="0"/>
              <a:t>Для предупреждения людей об опасности на наружных частях электроустановок укрепляются </a:t>
            </a:r>
            <a:r>
              <a:rPr lang="ru-RU" sz="2400" b="1" dirty="0" smtClean="0"/>
              <a:t>следующие </a:t>
            </a:r>
            <a:r>
              <a:rPr lang="ru-RU" sz="2400" b="1" dirty="0"/>
              <a:t>предостерегающие </a:t>
            </a:r>
            <a:r>
              <a:rPr lang="ru-RU" sz="2400" b="1" dirty="0" smtClean="0"/>
              <a:t>плакаты</a:t>
            </a:r>
            <a:endParaRPr lang="ru-RU" sz="2400" b="1" dirty="0"/>
          </a:p>
        </p:txBody>
      </p:sp>
      <p:sp>
        <p:nvSpPr>
          <p:cNvPr id="3" name="Номер слайда 2"/>
          <p:cNvSpPr>
            <a:spLocks noGrp="1"/>
          </p:cNvSpPr>
          <p:nvPr>
            <p:ph type="sldNum" sz="quarter" idx="12"/>
          </p:nvPr>
        </p:nvSpPr>
        <p:spPr/>
        <p:txBody>
          <a:bodyPr/>
          <a:lstStyle/>
          <a:p>
            <a:fld id="{E893A361-5A8E-4789-8762-ADD1AA23B380}" type="slidenum">
              <a:rPr lang="ru-RU" smtClean="0">
                <a:solidFill>
                  <a:prstClr val="black"/>
                </a:solidFill>
              </a:rPr>
              <a:pPr/>
              <a:t>20</a:t>
            </a:fld>
            <a:endParaRPr lang="ru-RU" dirty="0">
              <a:solidFill>
                <a:prstClr val="black"/>
              </a:solidFill>
            </a:endParaRPr>
          </a:p>
        </p:txBody>
      </p:sp>
      <p:pic>
        <p:nvPicPr>
          <p:cNvPr id="6" name="Picture 8" descr="eЗнак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324" y="1513434"/>
            <a:ext cx="3201988"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electro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678" y="4849375"/>
            <a:ext cx="3314700"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1327" y="1496822"/>
            <a:ext cx="3539338" cy="2843949"/>
          </a:xfrm>
          <a:prstGeom prst="rect">
            <a:avLst/>
          </a:prstGeom>
        </p:spPr>
      </p:pic>
    </p:spTree>
    <p:extLst>
      <p:ext uri="{BB962C8B-B14F-4D97-AF65-F5344CB8AC3E}">
        <p14:creationId xmlns:p14="http://schemas.microsoft.com/office/powerpoint/2010/main" val="2216202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300" dirty="0" smtClean="0"/>
              <a:t>Спасибо за внимание !</a:t>
            </a:r>
            <a:endParaRPr lang="ru-RU" sz="2300" dirty="0"/>
          </a:p>
        </p:txBody>
      </p:sp>
      <p:sp>
        <p:nvSpPr>
          <p:cNvPr id="3" name="Номер слайда 2"/>
          <p:cNvSpPr>
            <a:spLocks noGrp="1"/>
          </p:cNvSpPr>
          <p:nvPr>
            <p:ph type="sldNum" sz="quarter" idx="12"/>
          </p:nvPr>
        </p:nvSpPr>
        <p:spPr/>
        <p:txBody>
          <a:bodyPr/>
          <a:lstStyle/>
          <a:p>
            <a:fld id="{E893A361-5A8E-4789-8762-ADD1AA23B380}" type="slidenum">
              <a:rPr lang="ru-RU" smtClean="0">
                <a:solidFill>
                  <a:prstClr val="black"/>
                </a:solidFill>
              </a:rPr>
              <a:pPr/>
              <a:t>21</a:t>
            </a:fld>
            <a:endParaRPr lang="ru-RU" dirty="0">
              <a:solidFill>
                <a:prstClr val="black"/>
              </a:solidFill>
            </a:endParaRPr>
          </a:p>
        </p:txBody>
      </p:sp>
      <p:sp>
        <p:nvSpPr>
          <p:cNvPr id="5" name="Прямоугольник 4"/>
          <p:cNvSpPr/>
          <p:nvPr/>
        </p:nvSpPr>
        <p:spPr>
          <a:xfrm>
            <a:off x="3328758" y="1372740"/>
            <a:ext cx="2673168" cy="400110"/>
          </a:xfrm>
          <a:prstGeom prst="rect">
            <a:avLst/>
          </a:prstGeom>
        </p:spPr>
        <p:txBody>
          <a:bodyPr wrap="none">
            <a:spAutoFit/>
          </a:bodyPr>
          <a:lstStyle/>
          <a:p>
            <a:pPr>
              <a:defRPr/>
            </a:pPr>
            <a:r>
              <a:rPr lang="ru-RU" altLang="ru-RU" sz="2000" dirty="0">
                <a:solidFill>
                  <a:srgbClr val="003399"/>
                </a:solidFill>
              </a:rPr>
              <a:t>Уважаемые ребята!</a:t>
            </a:r>
          </a:p>
        </p:txBody>
      </p:sp>
      <p:sp>
        <p:nvSpPr>
          <p:cNvPr id="6" name="Заголовок 1"/>
          <p:cNvSpPr txBox="1">
            <a:spLocks/>
          </p:cNvSpPr>
          <p:nvPr/>
        </p:nvSpPr>
        <p:spPr bwMode="auto">
          <a:xfrm>
            <a:off x="503655" y="2100890"/>
            <a:ext cx="8029649" cy="220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ts val="1800"/>
              </a:spcBef>
              <a:spcAft>
                <a:spcPts val="1200"/>
              </a:spcAft>
              <a:buClrTx/>
              <a:buSzTx/>
              <a:buFontTx/>
              <a:buNone/>
              <a:tabLst/>
              <a:defRPr/>
            </a:pPr>
            <a:r>
              <a:rPr kumimoji="0" lang="ru-RU" altLang="zh-CN" sz="1900" b="1" i="0" u="none" strike="noStrike" kern="1200" cap="none" spc="0" normalizeH="0" baseline="0" noProof="0" dirty="0" smtClean="0">
                <a:ln>
                  <a:noFill/>
                </a:ln>
                <a:solidFill>
                  <a:srgbClr val="003399"/>
                </a:solidFill>
                <a:effectLst/>
                <a:uLnTx/>
                <a:uFillTx/>
                <a:latin typeface="+mn-lt"/>
                <a:ea typeface="+mj-ea"/>
                <a:cs typeface="+mj-cs"/>
              </a:rPr>
              <a:t>Электроэнергия - наш незаменимый помощник. </a:t>
            </a:r>
            <a:br>
              <a:rPr kumimoji="0" lang="ru-RU" altLang="zh-CN" sz="1900" b="1" i="0" u="none" strike="noStrike" kern="1200" cap="none" spc="0" normalizeH="0" baseline="0" noProof="0" dirty="0" smtClean="0">
                <a:ln>
                  <a:noFill/>
                </a:ln>
                <a:solidFill>
                  <a:srgbClr val="003399"/>
                </a:solidFill>
                <a:effectLst/>
                <a:uLnTx/>
                <a:uFillTx/>
                <a:latin typeface="+mn-lt"/>
                <a:ea typeface="+mj-ea"/>
                <a:cs typeface="+mj-cs"/>
              </a:rPr>
            </a:br>
            <a:r>
              <a:rPr kumimoji="0" lang="ru-RU" altLang="zh-CN" sz="1900" b="1" i="0" u="none" strike="noStrike" kern="1200" cap="none" spc="0" normalizeH="0" baseline="0" noProof="0" dirty="0" smtClean="0">
                <a:ln>
                  <a:noFill/>
                </a:ln>
                <a:solidFill>
                  <a:srgbClr val="003399"/>
                </a:solidFill>
                <a:effectLst/>
                <a:uLnTx/>
                <a:uFillTx/>
                <a:latin typeface="+mn-lt"/>
                <a:ea typeface="+mj-ea"/>
                <a:cs typeface="+mj-cs"/>
              </a:rPr>
              <a:t/>
            </a:r>
            <a:br>
              <a:rPr kumimoji="0" lang="ru-RU" altLang="zh-CN" sz="1900" b="1" i="0" u="none" strike="noStrike" kern="1200" cap="none" spc="0" normalizeH="0" baseline="0" noProof="0" dirty="0" smtClean="0">
                <a:ln>
                  <a:noFill/>
                </a:ln>
                <a:solidFill>
                  <a:srgbClr val="003399"/>
                </a:solidFill>
                <a:effectLst/>
                <a:uLnTx/>
                <a:uFillTx/>
                <a:latin typeface="+mn-lt"/>
                <a:ea typeface="+mj-ea"/>
                <a:cs typeface="+mj-cs"/>
              </a:rPr>
            </a:br>
            <a:r>
              <a:rPr kumimoji="0" lang="ru-RU" altLang="zh-CN" sz="1900" b="1" i="0" u="none" strike="noStrike" kern="1200" cap="none" spc="0" normalizeH="0" baseline="0" noProof="0" dirty="0" smtClean="0">
                <a:ln>
                  <a:noFill/>
                </a:ln>
                <a:solidFill>
                  <a:srgbClr val="003399"/>
                </a:solidFill>
                <a:effectLst/>
                <a:uLnTx/>
                <a:uFillTx/>
                <a:latin typeface="+mn-lt"/>
                <a:ea typeface="+mj-ea"/>
                <a:cs typeface="+mj-cs"/>
              </a:rPr>
              <a:t>Но для  тех, кто не знает или пренебрегает правилами электробезопасности, не умеет обращаться с бытовыми приборами, нарушает правила поведения вблизи </a:t>
            </a:r>
            <a:r>
              <a:rPr kumimoji="0" lang="ru-RU" altLang="zh-CN" sz="1900" b="1" i="0" u="none" strike="noStrike" kern="1200" cap="none" spc="0" normalizeH="0" baseline="0" noProof="0" dirty="0" err="1" smtClean="0">
                <a:ln>
                  <a:noFill/>
                </a:ln>
                <a:solidFill>
                  <a:srgbClr val="003399"/>
                </a:solidFill>
                <a:effectLst/>
                <a:uLnTx/>
                <a:uFillTx/>
                <a:latin typeface="+mn-lt"/>
                <a:ea typeface="+mj-ea"/>
                <a:cs typeface="+mj-cs"/>
              </a:rPr>
              <a:t>энергообъектов</a:t>
            </a:r>
            <a:r>
              <a:rPr kumimoji="0" lang="ru-RU" altLang="zh-CN" sz="1900" b="1" i="0" u="none" strike="noStrike" kern="1200" cap="none" spc="0" normalizeH="0" baseline="0" noProof="0" dirty="0" smtClean="0">
                <a:ln>
                  <a:noFill/>
                </a:ln>
                <a:solidFill>
                  <a:srgbClr val="003399"/>
                </a:solidFill>
                <a:effectLst/>
                <a:uLnTx/>
                <a:uFillTx/>
                <a:latin typeface="+mn-lt"/>
                <a:ea typeface="+mj-ea"/>
                <a:cs typeface="+mj-cs"/>
              </a:rPr>
              <a:t>, электроэнергия таит в себе </a:t>
            </a:r>
            <a:br>
              <a:rPr kumimoji="0" lang="ru-RU" altLang="zh-CN" sz="1900" b="1" i="0" u="none" strike="noStrike" kern="1200" cap="none" spc="0" normalizeH="0" baseline="0" noProof="0" dirty="0" smtClean="0">
                <a:ln>
                  <a:noFill/>
                </a:ln>
                <a:solidFill>
                  <a:srgbClr val="003399"/>
                </a:solidFill>
                <a:effectLst/>
                <a:uLnTx/>
                <a:uFillTx/>
                <a:latin typeface="+mn-lt"/>
                <a:ea typeface="+mj-ea"/>
                <a:cs typeface="+mj-cs"/>
              </a:rPr>
            </a:br>
            <a:r>
              <a:rPr kumimoji="0" lang="ru-RU" altLang="zh-CN" sz="1900" b="1" i="0" u="none" strike="noStrike" kern="1200" cap="none" spc="0" normalizeH="0" baseline="0" noProof="0" dirty="0" smtClean="0">
                <a:ln>
                  <a:noFill/>
                </a:ln>
                <a:solidFill>
                  <a:srgbClr val="FF0000"/>
                </a:solidFill>
                <a:effectLst/>
                <a:uLnTx/>
                <a:uFillTx/>
                <a:latin typeface="+mn-lt"/>
                <a:ea typeface="+mj-ea"/>
                <a:cs typeface="+mj-cs"/>
              </a:rPr>
              <a:t>смертельную опасность!!!</a:t>
            </a:r>
            <a:br>
              <a:rPr kumimoji="0" lang="ru-RU" altLang="zh-CN" sz="1900" b="1" i="0" u="none" strike="noStrike" kern="1200" cap="none" spc="0" normalizeH="0" baseline="0" noProof="0" dirty="0" smtClean="0">
                <a:ln>
                  <a:noFill/>
                </a:ln>
                <a:solidFill>
                  <a:srgbClr val="FF0000"/>
                </a:solidFill>
                <a:effectLst/>
                <a:uLnTx/>
                <a:uFillTx/>
                <a:latin typeface="+mn-lt"/>
                <a:ea typeface="+mj-ea"/>
                <a:cs typeface="+mj-cs"/>
              </a:rPr>
            </a:br>
            <a:r>
              <a:rPr kumimoji="0" lang="ru-RU" altLang="zh-CN" sz="1700" b="1" i="0" u="none" strike="noStrike" kern="1200" cap="none" spc="0" normalizeH="0" baseline="0" noProof="0" dirty="0" smtClean="0">
                <a:ln>
                  <a:noFill/>
                </a:ln>
                <a:solidFill>
                  <a:srgbClr val="FF0000"/>
                </a:solidFill>
                <a:effectLst/>
                <a:uLnTx/>
                <a:uFillTx/>
                <a:latin typeface="Arial"/>
                <a:ea typeface="+mj-ea"/>
                <a:cs typeface="+mj-cs"/>
              </a:rPr>
              <a:t/>
            </a:r>
            <a:br>
              <a:rPr kumimoji="0" lang="ru-RU" altLang="zh-CN" sz="1700" b="1" i="0" u="none" strike="noStrike" kern="1200" cap="none" spc="0" normalizeH="0" baseline="0" noProof="0" dirty="0" smtClean="0">
                <a:ln>
                  <a:noFill/>
                </a:ln>
                <a:solidFill>
                  <a:srgbClr val="FF0000"/>
                </a:solidFill>
                <a:effectLst/>
                <a:uLnTx/>
                <a:uFillTx/>
                <a:latin typeface="Arial"/>
                <a:ea typeface="+mj-ea"/>
                <a:cs typeface="+mj-cs"/>
              </a:rPr>
            </a:br>
            <a:endParaRPr kumimoji="0" lang="ru-RU" altLang="zh-CN" sz="2000" b="1" i="0" u="none" strike="noStrike" kern="1200" cap="none" spc="0" normalizeH="0" baseline="0" noProof="0" dirty="0">
              <a:ln>
                <a:noFill/>
              </a:ln>
              <a:solidFill>
                <a:srgbClr val="003399"/>
              </a:solidFill>
              <a:effectLst/>
              <a:uLnTx/>
              <a:uFillTx/>
              <a:latin typeface="Arial"/>
              <a:ea typeface="+mj-ea"/>
              <a:cs typeface="+mj-cs"/>
            </a:endParaRPr>
          </a:p>
        </p:txBody>
      </p:sp>
      <p:sp>
        <p:nvSpPr>
          <p:cNvPr id="7" name="Заголовок 1"/>
          <p:cNvSpPr txBox="1">
            <a:spLocks/>
          </p:cNvSpPr>
          <p:nvPr/>
        </p:nvSpPr>
        <p:spPr bwMode="auto">
          <a:xfrm>
            <a:off x="3502831" y="4313317"/>
            <a:ext cx="5545137" cy="115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ru-RU" altLang="ru-RU" sz="2000" b="1" dirty="0">
                <a:solidFill>
                  <a:srgbClr val="003399"/>
                </a:solidFill>
                <a:latin typeface="Arial"/>
              </a:rPr>
              <a:t> </a:t>
            </a:r>
            <a:r>
              <a:rPr lang="ru-RU" altLang="ru-RU" sz="2000" b="1" dirty="0">
                <a:solidFill>
                  <a:srgbClr val="003399"/>
                </a:solidFill>
                <a:latin typeface="+mn-lt"/>
              </a:rPr>
              <a:t>Ребята, будьте осторожны! </a:t>
            </a:r>
            <a:br>
              <a:rPr lang="ru-RU" altLang="ru-RU" sz="2000" b="1" dirty="0">
                <a:solidFill>
                  <a:srgbClr val="003399"/>
                </a:solidFill>
                <a:latin typeface="+mn-lt"/>
              </a:rPr>
            </a:br>
            <a:r>
              <a:rPr lang="ru-RU" altLang="ru-RU" sz="2000" b="1" dirty="0">
                <a:solidFill>
                  <a:srgbClr val="003399"/>
                </a:solidFill>
                <a:latin typeface="+mn-lt"/>
              </a:rPr>
              <a:t>Берегите свою жизнь и жизнь своих друзей!</a:t>
            </a:r>
          </a:p>
        </p:txBody>
      </p:sp>
      <p:pic>
        <p:nvPicPr>
          <p:cNvPr id="8" name="Picture 8"/>
          <p:cNvPicPr>
            <a:picLocks noChangeAspect="1" noChangeArrowheads="1"/>
          </p:cNvPicPr>
          <p:nvPr/>
        </p:nvPicPr>
        <p:blipFill>
          <a:blip r:embed="rId2"/>
          <a:srcRect/>
          <a:stretch>
            <a:fillRect/>
          </a:stretch>
        </p:blipFill>
        <p:spPr bwMode="auto">
          <a:xfrm>
            <a:off x="564921" y="3918497"/>
            <a:ext cx="2763837" cy="2447925"/>
          </a:xfrm>
          <a:prstGeom prst="rect">
            <a:avLst/>
          </a:prstGeom>
          <a:noFill/>
          <a:ln>
            <a:noFill/>
          </a:ln>
          <a:effectLst/>
          <a:extLst>
            <a:ext uri="{909E8E84-426E-40DD-AFC4-6F175D3DCCD1}">
              <a14:hiddenFill xmlns:a14="http://schemas.microsoft.com/office/drawing/2010/main">
                <a:gradFill rotWithShape="1">
                  <a:gsLst>
                    <a:gs pos="0">
                      <a:schemeClr val="bg1"/>
                    </a:gs>
                    <a:gs pos="50000">
                      <a:srgbClr val="66CCFF"/>
                    </a:gs>
                    <a:gs pos="100000">
                      <a:schemeClr val="bg1"/>
                    </a:gs>
                  </a:gsLst>
                  <a:lin ang="5400000" scaled="1"/>
                </a:gradFill>
              </a14:hiddenFill>
            </a:ext>
            <a:ext uri="{91240B29-F687-4F45-9708-019B960494DF}">
              <a14:hiddenLine xmlns:a14="http://schemas.microsoft.com/office/drawing/2010/main" w="12700" cap="flat" cmpd="sng" algn="ctr">
                <a:solidFill>
                  <a:srgbClr val="003399"/>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7558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a:t>Вступление</a:t>
            </a:r>
            <a:endParaRPr lang="ru-RU" sz="2300" b="1" dirty="0"/>
          </a:p>
        </p:txBody>
      </p:sp>
      <p:sp>
        <p:nvSpPr>
          <p:cNvPr id="3" name="Номер слайда 2"/>
          <p:cNvSpPr>
            <a:spLocks noGrp="1"/>
          </p:cNvSpPr>
          <p:nvPr>
            <p:ph type="sldNum" sz="quarter" idx="12"/>
          </p:nvPr>
        </p:nvSpPr>
        <p:spPr/>
        <p:txBody>
          <a:bodyPr/>
          <a:lstStyle/>
          <a:p>
            <a:fld id="{E893A361-5A8E-4789-8762-ADD1AA23B380}" type="slidenum">
              <a:rPr lang="ru-RU" smtClean="0"/>
              <a:pPr/>
              <a:t>3</a:t>
            </a:fld>
            <a:endParaRPr lang="ru-RU" dirty="0"/>
          </a:p>
        </p:txBody>
      </p:sp>
      <p:sp>
        <p:nvSpPr>
          <p:cNvPr id="4" name="Текст 3"/>
          <p:cNvSpPr>
            <a:spLocks noGrp="1"/>
          </p:cNvSpPr>
          <p:nvPr>
            <p:ph type="body" sz="quarter" idx="13"/>
          </p:nvPr>
        </p:nvSpPr>
        <p:spPr>
          <a:xfrm>
            <a:off x="280555" y="1091045"/>
            <a:ext cx="9353982" cy="4875181"/>
          </a:xfrm>
        </p:spPr>
        <p:txBody>
          <a:bodyPr/>
          <a:lstStyle/>
          <a:p>
            <a:pPr algn="just"/>
            <a:r>
              <a:rPr lang="ru-RU" sz="1800" dirty="0"/>
              <a:t>Электроны бегают очень быстро, что создают реку невидимого огня – электрический ток. Почему огня? Трем ладошки – ладошки теплеют. А электроны настолько быстрые, что от их бега электрический ток становится невидимым огнем.</a:t>
            </a:r>
          </a:p>
          <a:p>
            <a:pPr algn="just"/>
            <a:r>
              <a:rPr lang="ru-RU" sz="1800" dirty="0" smtClean="0"/>
              <a:t>Электричество </a:t>
            </a:r>
            <a:r>
              <a:rPr lang="ru-RU" sz="1800" dirty="0"/>
              <a:t>может быть нам не только полезным другом, но и очень опасным врагом, если неправильно с ним обращаться</a:t>
            </a:r>
            <a:r>
              <a:rPr lang="ru-RU" sz="1800" dirty="0" smtClean="0"/>
              <a:t>.</a:t>
            </a:r>
          </a:p>
          <a:p>
            <a:pPr algn="just"/>
            <a:r>
              <a:rPr lang="ru-RU" sz="1800" dirty="0" smtClean="0"/>
              <a:t>Когда </a:t>
            </a:r>
            <a:r>
              <a:rPr lang="ru-RU" sz="1800" dirty="0"/>
              <a:t>вы сидите у костра (кто сидел у костра?) или сидите на кухне у газовой плиты, никому и в голову не придет засовывать руку в огонь, верно? </a:t>
            </a:r>
            <a:r>
              <a:rPr lang="ru-RU" sz="1800" dirty="0" smtClean="0"/>
              <a:t>Тем </a:t>
            </a:r>
            <a:r>
              <a:rPr lang="ru-RU" sz="1800" dirty="0"/>
              <a:t>не менее, люди так привыкли к электричеству, что часто забывают об опасности. Ежегодно от поражения электрическим током в мире погибает более 40 тысяч человек</a:t>
            </a:r>
            <a:r>
              <a:rPr lang="ru-RU" sz="1800" dirty="0" smtClean="0"/>
              <a:t>. </a:t>
            </a:r>
            <a:r>
              <a:rPr lang="ru-RU" sz="1800" dirty="0"/>
              <a:t>Любые электрические приборы и оборудование – от электрического чайника до подстанции во дворе могут оказаться убийцами. И самое страшное, что опасность невозможно заметить, потому что.. можем мы увидеть электричество? Попробовать его на вкус? Почувствовать его запах? Нет. То, что мы видим свет, слышим гудение прибора и даже иногда запах паленого провода – это всего лишь результат работы, которую проводит электричество</a:t>
            </a:r>
            <a:r>
              <a:rPr lang="ru-RU" sz="1800" dirty="0" smtClean="0"/>
              <a:t>.</a:t>
            </a:r>
          </a:p>
          <a:p>
            <a:pPr algn="just"/>
            <a:r>
              <a:rPr lang="ru-RU" sz="1800" dirty="0" smtClean="0"/>
              <a:t>Электричество </a:t>
            </a:r>
            <a:r>
              <a:rPr lang="ru-RU" sz="1800" dirty="0"/>
              <a:t>– вещь серьезная, и шутить с ним нельзя</a:t>
            </a:r>
            <a:r>
              <a:rPr lang="ru-RU" sz="1800" dirty="0" smtClean="0"/>
              <a:t>!</a:t>
            </a:r>
            <a:endParaRPr lang="ru-RU" sz="1800" dirty="0"/>
          </a:p>
        </p:txBody>
      </p:sp>
    </p:spTree>
    <p:extLst>
      <p:ext uri="{BB962C8B-B14F-4D97-AF65-F5344CB8AC3E}">
        <p14:creationId xmlns:p14="http://schemas.microsoft.com/office/powerpoint/2010/main" val="215077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
            </a:r>
            <a:br>
              <a:rPr lang="ru-RU" dirty="0" smtClean="0"/>
            </a:br>
            <a:r>
              <a:rPr lang="ru-RU" sz="2600" b="1" dirty="0" smtClean="0"/>
              <a:t>Какие </a:t>
            </a:r>
            <a:r>
              <a:rPr lang="ru-RU" sz="2600" b="1" dirty="0"/>
              <a:t>бывают </a:t>
            </a:r>
            <a:r>
              <a:rPr lang="ru-RU" sz="2600" b="1" dirty="0" err="1"/>
              <a:t>энергообъекты</a:t>
            </a:r>
            <a:r>
              <a:rPr lang="ru-RU" sz="2600" b="1" dirty="0"/>
              <a:t>?</a:t>
            </a:r>
            <a:br>
              <a:rPr lang="ru-RU" sz="2600" b="1" dirty="0"/>
            </a:br>
            <a:endParaRPr lang="ru-RU" sz="2600" b="1" dirty="0"/>
          </a:p>
        </p:txBody>
      </p:sp>
      <p:sp>
        <p:nvSpPr>
          <p:cNvPr id="3" name="Номер слайда 2"/>
          <p:cNvSpPr>
            <a:spLocks noGrp="1"/>
          </p:cNvSpPr>
          <p:nvPr>
            <p:ph type="sldNum" sz="quarter" idx="12"/>
          </p:nvPr>
        </p:nvSpPr>
        <p:spPr/>
        <p:txBody>
          <a:bodyPr/>
          <a:lstStyle/>
          <a:p>
            <a:fld id="{E893A361-5A8E-4789-8762-ADD1AA23B380}" type="slidenum">
              <a:rPr lang="ru-RU" smtClean="0"/>
              <a:pPr/>
              <a:t>4</a:t>
            </a:fld>
            <a:endParaRPr lang="ru-RU" dirty="0"/>
          </a:p>
        </p:txBody>
      </p:sp>
      <p:sp>
        <p:nvSpPr>
          <p:cNvPr id="4" name="Текст 3"/>
          <p:cNvSpPr>
            <a:spLocks noGrp="1"/>
          </p:cNvSpPr>
          <p:nvPr>
            <p:ph type="body" sz="quarter" idx="13"/>
          </p:nvPr>
        </p:nvSpPr>
        <p:spPr>
          <a:xfrm>
            <a:off x="1857687" y="927847"/>
            <a:ext cx="7890143" cy="5823133"/>
          </a:xfrm>
        </p:spPr>
        <p:txBody>
          <a:bodyPr/>
          <a:lstStyle/>
          <a:p>
            <a:r>
              <a:rPr lang="ru-RU" dirty="0" smtClean="0"/>
              <a:t> </a:t>
            </a:r>
            <a:endParaRPr lang="ru-RU" dirty="0"/>
          </a:p>
          <a:p>
            <a:r>
              <a:rPr lang="ru-RU" sz="1700" dirty="0"/>
              <a:t>	</a:t>
            </a:r>
            <a:r>
              <a:rPr lang="ru-RU" sz="1700" dirty="0" smtClean="0"/>
              <a:t>                              </a:t>
            </a:r>
            <a:r>
              <a:rPr lang="ru-RU" sz="1800" dirty="0" smtClean="0">
                <a:solidFill>
                  <a:schemeClr val="accent4">
                    <a:lumMod val="75000"/>
                  </a:schemeClr>
                </a:solidFill>
              </a:rPr>
              <a:t>Линии </a:t>
            </a:r>
            <a:r>
              <a:rPr lang="ru-RU" sz="1800" dirty="0">
                <a:solidFill>
                  <a:schemeClr val="accent4">
                    <a:lumMod val="75000"/>
                  </a:schemeClr>
                </a:solidFill>
              </a:rPr>
              <a:t>электропередачи</a:t>
            </a:r>
          </a:p>
          <a:p>
            <a:pPr algn="just"/>
            <a:r>
              <a:rPr lang="ru-RU" sz="1800" dirty="0" smtClean="0"/>
              <a:t>Так </a:t>
            </a:r>
            <a:r>
              <a:rPr lang="ru-RU" sz="1800" dirty="0"/>
              <a:t>же как воду и газ передают по трубам, электрическую </a:t>
            </a:r>
            <a:r>
              <a:rPr lang="ru-RU" sz="1800" dirty="0" smtClean="0"/>
              <a:t>энергию передают </a:t>
            </a:r>
            <a:r>
              <a:rPr lang="ru-RU" sz="1800" dirty="0"/>
              <a:t>на большие расстояния  по кабелю под землей или по проводам над землей. Цепочка опор с натянутыми на них проводами называется линия электропередачи (или просто ЛЭП). Опоры бывают деревянные, бетонные или металлические. Все они очень высокие, и это не случайно: по проводам бежит очень сильное электричество, их  размещают так, чтобы человек не мог случайно коснуться провода</a:t>
            </a:r>
            <a:r>
              <a:rPr lang="ru-RU" sz="1800" dirty="0" smtClean="0"/>
              <a:t>.</a:t>
            </a:r>
          </a:p>
          <a:p>
            <a:pPr algn="just"/>
            <a:endParaRPr lang="ru-RU" sz="1800" dirty="0"/>
          </a:p>
          <a:p>
            <a:pPr algn="just"/>
            <a:r>
              <a:rPr lang="ru-RU" sz="1800" dirty="0"/>
              <a:t>	</a:t>
            </a:r>
            <a:r>
              <a:rPr lang="ru-RU" sz="1800" dirty="0" smtClean="0"/>
              <a:t>                            </a:t>
            </a:r>
            <a:r>
              <a:rPr lang="ru-RU" sz="1800" dirty="0" smtClean="0">
                <a:solidFill>
                  <a:schemeClr val="accent4">
                    <a:lumMod val="75000"/>
                  </a:schemeClr>
                </a:solidFill>
              </a:rPr>
              <a:t>Высоковольтные </a:t>
            </a:r>
            <a:r>
              <a:rPr lang="ru-RU" sz="1800" dirty="0">
                <a:solidFill>
                  <a:schemeClr val="accent4">
                    <a:lumMod val="75000"/>
                  </a:schemeClr>
                </a:solidFill>
              </a:rPr>
              <a:t>подстанции</a:t>
            </a:r>
          </a:p>
          <a:p>
            <a:pPr algn="just"/>
            <a:r>
              <a:rPr lang="ru-RU" sz="1800" dirty="0"/>
              <a:t>Прежде чем попасть в каждый дом, по проводам электроэнергия поступает на разные </a:t>
            </a:r>
            <a:r>
              <a:rPr lang="ru-RU" sz="1800" dirty="0" err="1"/>
              <a:t>энергообъекты</a:t>
            </a:r>
            <a:r>
              <a:rPr lang="ru-RU" sz="1800" dirty="0"/>
              <a:t>. Самый крупный -  высоковольтные распределительные подстанции. Это  целый городок электрического оборудования, обнесенный забором. «</a:t>
            </a:r>
            <a:r>
              <a:rPr lang="ru-RU" sz="1800" dirty="0" err="1"/>
              <a:t>Высоковольтый</a:t>
            </a:r>
            <a:r>
              <a:rPr lang="ru-RU" sz="1800" dirty="0"/>
              <a:t>» означает, что электричество здесь очень высокой силы, и попасть под действие напряжения можно просто приблизившись на несколько метров.</a:t>
            </a:r>
          </a:p>
          <a:p>
            <a:r>
              <a:rPr lang="ru-RU" sz="1700" dirty="0"/>
              <a:t>	</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67" y="1595587"/>
            <a:ext cx="1542284" cy="2056378"/>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50" y="4319706"/>
            <a:ext cx="1446901" cy="1960720"/>
          </a:xfrm>
          <a:prstGeom prst="rect">
            <a:avLst/>
          </a:prstGeom>
        </p:spPr>
      </p:pic>
    </p:spTree>
    <p:extLst>
      <p:ext uri="{BB962C8B-B14F-4D97-AF65-F5344CB8AC3E}">
        <p14:creationId xmlns:p14="http://schemas.microsoft.com/office/powerpoint/2010/main" val="2401663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
            </a:r>
            <a:br>
              <a:rPr lang="ru-RU" dirty="0" smtClean="0"/>
            </a:br>
            <a:r>
              <a:rPr lang="ru-RU" sz="2600" b="1" dirty="0" smtClean="0"/>
              <a:t>Какие </a:t>
            </a:r>
            <a:r>
              <a:rPr lang="ru-RU" sz="2600" b="1" dirty="0"/>
              <a:t>бывают </a:t>
            </a:r>
            <a:r>
              <a:rPr lang="ru-RU" sz="2600" b="1" dirty="0" err="1"/>
              <a:t>энергообъекты</a:t>
            </a:r>
            <a:r>
              <a:rPr lang="ru-RU" sz="2600" b="1" dirty="0"/>
              <a:t>?</a:t>
            </a:r>
            <a:r>
              <a:rPr lang="ru-RU" b="1" dirty="0"/>
              <a:t/>
            </a:r>
            <a:br>
              <a:rPr lang="ru-RU" b="1" dirty="0"/>
            </a:br>
            <a:endParaRPr lang="ru-RU" b="1" dirty="0"/>
          </a:p>
        </p:txBody>
      </p:sp>
      <p:sp>
        <p:nvSpPr>
          <p:cNvPr id="3" name="Номер слайда 2"/>
          <p:cNvSpPr>
            <a:spLocks noGrp="1"/>
          </p:cNvSpPr>
          <p:nvPr>
            <p:ph type="sldNum" sz="quarter" idx="12"/>
          </p:nvPr>
        </p:nvSpPr>
        <p:spPr/>
        <p:txBody>
          <a:bodyPr/>
          <a:lstStyle/>
          <a:p>
            <a:fld id="{E893A361-5A8E-4789-8762-ADD1AA23B380}" type="slidenum">
              <a:rPr lang="ru-RU" smtClean="0"/>
              <a:pPr/>
              <a:t>5</a:t>
            </a:fld>
            <a:endParaRPr lang="ru-RU" dirty="0"/>
          </a:p>
        </p:txBody>
      </p:sp>
      <p:sp>
        <p:nvSpPr>
          <p:cNvPr id="4" name="Текст 3"/>
          <p:cNvSpPr>
            <a:spLocks noGrp="1"/>
          </p:cNvSpPr>
          <p:nvPr>
            <p:ph type="body" sz="quarter" idx="13"/>
          </p:nvPr>
        </p:nvSpPr>
        <p:spPr>
          <a:xfrm>
            <a:off x="2369126" y="1060450"/>
            <a:ext cx="7419109" cy="5527667"/>
          </a:xfrm>
        </p:spPr>
        <p:txBody>
          <a:bodyPr/>
          <a:lstStyle/>
          <a:p>
            <a:pPr algn="just"/>
            <a:r>
              <a:rPr lang="ru-RU" sz="1650" dirty="0" smtClean="0">
                <a:solidFill>
                  <a:schemeClr val="accent4">
                    <a:lumMod val="75000"/>
                  </a:schemeClr>
                </a:solidFill>
              </a:rPr>
              <a:t>                         </a:t>
            </a:r>
            <a:r>
              <a:rPr lang="ru-RU" sz="1700" dirty="0" smtClean="0">
                <a:solidFill>
                  <a:schemeClr val="accent4">
                    <a:lumMod val="75000"/>
                  </a:schemeClr>
                </a:solidFill>
              </a:rPr>
              <a:t>Трансформаторные </a:t>
            </a:r>
            <a:r>
              <a:rPr lang="ru-RU" sz="1700" dirty="0">
                <a:solidFill>
                  <a:schemeClr val="accent4">
                    <a:lumMod val="75000"/>
                  </a:schemeClr>
                </a:solidFill>
              </a:rPr>
              <a:t>подстанции</a:t>
            </a:r>
          </a:p>
          <a:p>
            <a:pPr algn="just"/>
            <a:r>
              <a:rPr lang="ru-RU" sz="1700" dirty="0"/>
              <a:t>Почти в каждом дворе есть трансформаторная подстанция. Она преобразовывает сильный электрический ток в более безопасный и отправляет в квартиры. Эти домики из кирпича, бетона или металла ничем не примечательны, но тоже представляют опасность. Не зря на каждой двери нарисован предупреждающий знак – желтый треугольник с молнией. Находиться в таких подстанциях разрешается только энергетиком. Поэтому ни в коем случае нельзя открывать двери, заглядывать внутрь, залезать на крышу. Если вы увидите открытую дверь в трансформаторной подстанции – обязательно скажите взрослым</a:t>
            </a:r>
            <a:r>
              <a:rPr lang="ru-RU" sz="1700" dirty="0" smtClean="0"/>
              <a:t>!</a:t>
            </a:r>
            <a:endParaRPr lang="ru-RU" sz="1700" dirty="0"/>
          </a:p>
          <a:p>
            <a:pPr algn="just"/>
            <a:r>
              <a:rPr lang="ru-RU" sz="1700" dirty="0"/>
              <a:t>	</a:t>
            </a:r>
            <a:r>
              <a:rPr lang="ru-RU" sz="1700" dirty="0" smtClean="0"/>
              <a:t>             </a:t>
            </a:r>
            <a:r>
              <a:rPr lang="ru-RU" sz="1700" dirty="0" smtClean="0">
                <a:solidFill>
                  <a:schemeClr val="accent4">
                    <a:lumMod val="75000"/>
                  </a:schemeClr>
                </a:solidFill>
              </a:rPr>
              <a:t>Распределительные </a:t>
            </a:r>
            <a:r>
              <a:rPr lang="ru-RU" sz="1700" dirty="0">
                <a:solidFill>
                  <a:schemeClr val="accent4">
                    <a:lumMod val="75000"/>
                  </a:schemeClr>
                </a:solidFill>
              </a:rPr>
              <a:t>щиты</a:t>
            </a:r>
          </a:p>
          <a:p>
            <a:pPr algn="just"/>
            <a:r>
              <a:rPr lang="ru-RU" sz="1700" dirty="0"/>
              <a:t>Дальше электрический ток идет в дома. В подъезде или у стены дома расположены железные шкафы, на которых желтый треугольник предупреждает: это опасный объект! Такие щиты всегда закрыты на замок, чтобы кто-нибудь из любопытства не подвергал свою или чужую жизнь опасности!</a:t>
            </a:r>
          </a:p>
          <a:p>
            <a:pPr algn="just"/>
            <a:r>
              <a:rPr lang="ru-RU" sz="1700" dirty="0"/>
              <a:t> </a:t>
            </a:r>
            <a:endParaRPr lang="ru-RU" sz="500" dirty="0" smtClean="0"/>
          </a:p>
          <a:p>
            <a:pPr algn="just"/>
            <a:r>
              <a:rPr lang="ru-RU" sz="1700" dirty="0" smtClean="0">
                <a:solidFill>
                  <a:srgbClr val="FF0000"/>
                </a:solidFill>
              </a:rPr>
              <a:t>Ребята</a:t>
            </a:r>
            <a:r>
              <a:rPr lang="ru-RU" sz="1700" dirty="0">
                <a:solidFill>
                  <a:srgbClr val="FF0000"/>
                </a:solidFill>
              </a:rPr>
              <a:t>, помните: </a:t>
            </a:r>
            <a:r>
              <a:rPr lang="ru-RU" sz="1700" dirty="0" err="1">
                <a:solidFill>
                  <a:srgbClr val="FF0000"/>
                </a:solidFill>
              </a:rPr>
              <a:t>энергообъекты</a:t>
            </a:r>
            <a:r>
              <a:rPr lang="ru-RU" sz="1700" dirty="0">
                <a:solidFill>
                  <a:srgbClr val="FF0000"/>
                </a:solidFill>
              </a:rPr>
              <a:t> – не место для игр и развлечений!</a:t>
            </a:r>
          </a:p>
          <a:p>
            <a:endParaRPr lang="ru-RU"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13" y="1511434"/>
            <a:ext cx="1872696" cy="2312849"/>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171" y="4124126"/>
            <a:ext cx="1700838" cy="2123182"/>
          </a:xfrm>
          <a:prstGeom prst="rect">
            <a:avLst/>
          </a:prstGeom>
        </p:spPr>
      </p:pic>
    </p:spTree>
    <p:extLst>
      <p:ext uri="{BB962C8B-B14F-4D97-AF65-F5344CB8AC3E}">
        <p14:creationId xmlns:p14="http://schemas.microsoft.com/office/powerpoint/2010/main" val="2664507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
            </a:r>
            <a:br>
              <a:rPr lang="ru-RU" b="1" dirty="0" smtClean="0"/>
            </a:br>
            <a:r>
              <a:rPr lang="ru-RU" sz="2600" b="1" dirty="0" smtClean="0"/>
              <a:t>Бытовая </a:t>
            </a:r>
            <a:r>
              <a:rPr lang="ru-RU" sz="2600" b="1" dirty="0"/>
              <a:t>электробезопасность</a:t>
            </a:r>
            <a:r>
              <a:rPr lang="ru-RU" b="1" dirty="0"/>
              <a:t/>
            </a:r>
            <a:br>
              <a:rPr lang="ru-RU" b="1" dirty="0"/>
            </a:br>
            <a:endParaRPr lang="ru-RU" dirty="0"/>
          </a:p>
        </p:txBody>
      </p:sp>
      <p:sp>
        <p:nvSpPr>
          <p:cNvPr id="3" name="Номер слайда 2"/>
          <p:cNvSpPr>
            <a:spLocks noGrp="1"/>
          </p:cNvSpPr>
          <p:nvPr>
            <p:ph type="sldNum" sz="quarter" idx="12"/>
          </p:nvPr>
        </p:nvSpPr>
        <p:spPr/>
        <p:txBody>
          <a:bodyPr/>
          <a:lstStyle/>
          <a:p>
            <a:fld id="{E893A361-5A8E-4789-8762-ADD1AA23B380}" type="slidenum">
              <a:rPr lang="ru-RU" smtClean="0">
                <a:solidFill>
                  <a:prstClr val="black"/>
                </a:solidFill>
              </a:rPr>
              <a:pPr/>
              <a:t>6</a:t>
            </a:fld>
            <a:endParaRPr lang="ru-RU" dirty="0">
              <a:solidFill>
                <a:prstClr val="black"/>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51413136"/>
              </p:ext>
            </p:extLst>
          </p:nvPr>
        </p:nvGraphicFramePr>
        <p:xfrm>
          <a:off x="1448972" y="1125415"/>
          <a:ext cx="8271803" cy="6675559"/>
        </p:xfrm>
        <a:graphic>
          <a:graphicData uri="http://schemas.openxmlformats.org/drawingml/2006/table">
            <a:tbl>
              <a:tblPr firstRow="1" firstCol="1" bandRow="1"/>
              <a:tblGrid>
                <a:gridCol w="8271803">
                  <a:extLst>
                    <a:ext uri="{9D8B030D-6E8A-4147-A177-3AD203B41FA5}">
                      <a16:colId xmlns:a16="http://schemas.microsoft.com/office/drawing/2014/main" val="3192254765"/>
                    </a:ext>
                  </a:extLst>
                </a:gridCol>
              </a:tblGrid>
              <a:tr h="1141071">
                <a:tc>
                  <a:txBody>
                    <a:bodyPr/>
                    <a:lstStyle/>
                    <a:p>
                      <a:pPr marL="285750" indent="-285750" algn="just">
                        <a:lnSpc>
                          <a:spcPct val="107000"/>
                        </a:lnSpc>
                        <a:spcAft>
                          <a:spcPts val="800"/>
                        </a:spcAft>
                        <a:buFont typeface="Wingdings" panose="05000000000000000000" pitchFamily="2" charset="2"/>
                        <a:buChar char="ü"/>
                      </a:pPr>
                      <a:r>
                        <a:rPr lang="ru-RU" sz="1650" b="1" dirty="0">
                          <a:solidFill>
                            <a:schemeClr val="bg2"/>
                          </a:solidFill>
                          <a:effectLst/>
                          <a:latin typeface="+mn-lt"/>
                          <a:ea typeface="Calibri" panose="020F0502020204030204" pitchFamily="34" charset="0"/>
                          <a:cs typeface="Times New Roman" panose="02020603050405020304" pitchFamily="18" charset="0"/>
                        </a:rPr>
                        <a:t>Электроприборы стараются сделать максимально безопасными. Но при неправильном обращении они вызывают серьезную травму электрическим током. Пользуйся ими строго по инструкции, не шали с электричеством, не разбирай приборы (особенно включенные в сеть). Не пытайся ремонтировать приборы без присмотра взрослых</a:t>
                      </a:r>
                      <a:r>
                        <a:rPr lang="ru-RU" sz="1650" b="1" dirty="0" smtClean="0">
                          <a:solidFill>
                            <a:schemeClr val="bg2"/>
                          </a:solidFill>
                          <a:effectLst/>
                          <a:latin typeface="+mn-lt"/>
                          <a:ea typeface="Calibri" panose="020F0502020204030204" pitchFamily="34" charset="0"/>
                          <a:cs typeface="Times New Roman" panose="02020603050405020304" pitchFamily="18" charset="0"/>
                        </a:rPr>
                        <a:t>.</a:t>
                      </a:r>
                      <a:endParaRPr lang="ru-RU" sz="1650" b="1" dirty="0">
                        <a:solidFill>
                          <a:schemeClr val="bg2"/>
                        </a:solidFill>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2868561792"/>
                  </a:ext>
                </a:extLst>
              </a:tr>
              <a:tr h="916145">
                <a:tc>
                  <a:txBody>
                    <a:bodyPr/>
                    <a:lstStyle/>
                    <a:p>
                      <a:pPr marL="285750" indent="-285750" algn="just">
                        <a:lnSpc>
                          <a:spcPct val="107000"/>
                        </a:lnSpc>
                        <a:spcAft>
                          <a:spcPts val="800"/>
                        </a:spcAft>
                        <a:buFont typeface="Wingdings" panose="05000000000000000000" pitchFamily="2" charset="2"/>
                        <a:buChar char="ü"/>
                      </a:pPr>
                      <a:endParaRPr lang="ru-RU" sz="500" b="1" dirty="0" smtClean="0">
                        <a:solidFill>
                          <a:schemeClr val="bg2"/>
                        </a:solidFill>
                        <a:effectLst/>
                        <a:latin typeface="+mn-lt"/>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ü"/>
                      </a:pPr>
                      <a:r>
                        <a:rPr lang="ru-RU" sz="1650" b="1" dirty="0" smtClean="0">
                          <a:solidFill>
                            <a:schemeClr val="bg2"/>
                          </a:solidFill>
                          <a:effectLst/>
                          <a:latin typeface="+mn-lt"/>
                          <a:ea typeface="Calibri" panose="020F0502020204030204" pitchFamily="34" charset="0"/>
                          <a:cs typeface="Times New Roman" panose="02020603050405020304" pitchFamily="18" charset="0"/>
                        </a:rPr>
                        <a:t>Ни </a:t>
                      </a:r>
                      <a:r>
                        <a:rPr lang="ru-RU" sz="1650" b="1" dirty="0">
                          <a:solidFill>
                            <a:schemeClr val="bg2"/>
                          </a:solidFill>
                          <a:effectLst/>
                          <a:latin typeface="+mn-lt"/>
                          <a:ea typeface="Calibri" panose="020F0502020204030204" pitchFamily="34" charset="0"/>
                          <a:cs typeface="Times New Roman" panose="02020603050405020304" pitchFamily="18" charset="0"/>
                        </a:rPr>
                        <a:t>в коем случае не трогайте провода с поврежденной обмоткой, развинченные, искрящие </a:t>
                      </a:r>
                      <a:r>
                        <a:rPr lang="ru-RU" sz="1650" b="1" dirty="0" err="1">
                          <a:solidFill>
                            <a:schemeClr val="bg2"/>
                          </a:solidFill>
                          <a:effectLst/>
                          <a:latin typeface="+mn-lt"/>
                          <a:ea typeface="Calibri" panose="020F0502020204030204" pitchFamily="34" charset="0"/>
                          <a:cs typeface="Times New Roman" panose="02020603050405020304" pitchFamily="18" charset="0"/>
                        </a:rPr>
                        <a:t>электророзетки</a:t>
                      </a:r>
                      <a:r>
                        <a:rPr lang="ru-RU" sz="1650" b="1" dirty="0">
                          <a:solidFill>
                            <a:schemeClr val="bg2"/>
                          </a:solidFill>
                          <a:effectLst/>
                          <a:latin typeface="+mn-lt"/>
                          <a:ea typeface="Calibri" panose="020F0502020204030204" pitchFamily="34" charset="0"/>
                          <a:cs typeface="Times New Roman" panose="02020603050405020304" pitchFamily="18" charset="0"/>
                        </a:rPr>
                        <a:t>. Не оставляйте в </a:t>
                      </a:r>
                      <a:r>
                        <a:rPr lang="ru-RU" sz="1650" b="1" dirty="0" err="1">
                          <a:solidFill>
                            <a:schemeClr val="bg2"/>
                          </a:solidFill>
                          <a:effectLst/>
                          <a:latin typeface="+mn-lt"/>
                          <a:ea typeface="Calibri" panose="020F0502020204030204" pitchFamily="34" charset="0"/>
                          <a:cs typeface="Times New Roman" panose="02020603050405020304" pitchFamily="18" charset="0"/>
                        </a:rPr>
                        <a:t>электророзетке</a:t>
                      </a:r>
                      <a:r>
                        <a:rPr lang="ru-RU" sz="1650" b="1" dirty="0">
                          <a:solidFill>
                            <a:schemeClr val="bg2"/>
                          </a:solidFill>
                          <a:effectLst/>
                          <a:latin typeface="+mn-lt"/>
                          <a:ea typeface="Calibri" panose="020F0502020204030204" pitchFamily="34" charset="0"/>
                          <a:cs typeface="Times New Roman" panose="02020603050405020304" pitchFamily="18" charset="0"/>
                        </a:rPr>
                        <a:t> вилку шнура питания, даже если электроприбор выключен.</a:t>
                      </a:r>
                    </a:p>
                  </a:txBody>
                  <a:tcPr marL="9525" marR="9525" marT="9525" marB="9525" anchor="ctr">
                    <a:lnL>
                      <a:noFill/>
                    </a:lnL>
                    <a:lnR>
                      <a:noFill/>
                    </a:lnR>
                    <a:lnT>
                      <a:noFill/>
                    </a:lnT>
                    <a:lnB>
                      <a:noFill/>
                    </a:lnB>
                  </a:tcPr>
                </a:tc>
                <a:extLst>
                  <a:ext uri="{0D108BD9-81ED-4DB2-BD59-A6C34878D82A}">
                    <a16:rowId xmlns:a16="http://schemas.microsoft.com/office/drawing/2014/main" val="3693638547"/>
                  </a:ext>
                </a:extLst>
              </a:tr>
              <a:tr h="1941244">
                <a:tc>
                  <a:txBody>
                    <a:bodyPr/>
                    <a:lstStyle/>
                    <a:p>
                      <a:pPr marL="285750" indent="-285750" algn="just">
                        <a:lnSpc>
                          <a:spcPct val="107000"/>
                        </a:lnSpc>
                        <a:spcAft>
                          <a:spcPts val="800"/>
                        </a:spcAft>
                        <a:buFont typeface="Wingdings" panose="05000000000000000000" pitchFamily="2" charset="2"/>
                        <a:buChar char="ü"/>
                      </a:pPr>
                      <a:r>
                        <a:rPr lang="ru-RU" sz="1650" b="1" dirty="0" smtClean="0">
                          <a:solidFill>
                            <a:schemeClr val="bg2"/>
                          </a:solidFill>
                          <a:effectLst/>
                          <a:latin typeface="+mn-lt"/>
                          <a:ea typeface="Calibri" panose="020F0502020204030204" pitchFamily="34" charset="0"/>
                          <a:cs typeface="Times New Roman" panose="02020603050405020304" pitchFamily="18" charset="0"/>
                        </a:rPr>
                        <a:t>Когда вытаскиваешь вилку из </a:t>
                      </a:r>
                      <a:r>
                        <a:rPr lang="ru-RU" sz="1650" b="1" dirty="0" err="1" smtClean="0">
                          <a:solidFill>
                            <a:schemeClr val="bg2"/>
                          </a:solidFill>
                          <a:effectLst/>
                          <a:latin typeface="+mn-lt"/>
                          <a:ea typeface="Calibri" panose="020F0502020204030204" pitchFamily="34" charset="0"/>
                          <a:cs typeface="Times New Roman" panose="02020603050405020304" pitchFamily="18" charset="0"/>
                        </a:rPr>
                        <a:t>электророзетки</a:t>
                      </a:r>
                      <a:r>
                        <a:rPr lang="ru-RU" sz="1650" b="1" dirty="0" smtClean="0">
                          <a:solidFill>
                            <a:schemeClr val="bg2"/>
                          </a:solidFill>
                          <a:effectLst/>
                          <a:latin typeface="+mn-lt"/>
                          <a:ea typeface="Calibri" panose="020F0502020204030204" pitchFamily="34" charset="0"/>
                          <a:cs typeface="Times New Roman" panose="02020603050405020304" pitchFamily="18" charset="0"/>
                        </a:rPr>
                        <a:t>, не тяни за провод. Вытаскивай </a:t>
                      </a:r>
                      <a:r>
                        <a:rPr lang="ru-RU" sz="1650" b="1" dirty="0" err="1" smtClean="0">
                          <a:solidFill>
                            <a:schemeClr val="bg2"/>
                          </a:solidFill>
                          <a:effectLst/>
                          <a:latin typeface="+mn-lt"/>
                          <a:ea typeface="Calibri" panose="020F0502020204030204" pitchFamily="34" charset="0"/>
                          <a:cs typeface="Times New Roman" panose="02020603050405020304" pitchFamily="18" charset="0"/>
                        </a:rPr>
                        <a:t>электровилку</a:t>
                      </a:r>
                      <a:r>
                        <a:rPr lang="ru-RU" sz="1650" b="1" dirty="0" smtClean="0">
                          <a:solidFill>
                            <a:schemeClr val="bg2"/>
                          </a:solidFill>
                          <a:effectLst/>
                          <a:latin typeface="+mn-lt"/>
                          <a:ea typeface="Calibri" panose="020F0502020204030204" pitchFamily="34" charset="0"/>
                          <a:cs typeface="Times New Roman" panose="02020603050405020304" pitchFamily="18" charset="0"/>
                        </a:rPr>
                        <a:t> аккуратно, держись за изолированную (резиновую или пластиковую) часть. Второй рукой придерживай розетку. Не касайся отверстий  в </a:t>
                      </a:r>
                      <a:r>
                        <a:rPr lang="ru-RU" sz="1650" b="1" dirty="0" err="1" smtClean="0">
                          <a:solidFill>
                            <a:schemeClr val="bg2"/>
                          </a:solidFill>
                          <a:effectLst/>
                          <a:latin typeface="+mn-lt"/>
                          <a:ea typeface="Calibri" panose="020F0502020204030204" pitchFamily="34" charset="0"/>
                          <a:cs typeface="Times New Roman" panose="02020603050405020304" pitchFamily="18" charset="0"/>
                        </a:rPr>
                        <a:t>электророзетке</a:t>
                      </a:r>
                      <a:r>
                        <a:rPr lang="ru-RU" sz="1650" b="1" dirty="0" smtClean="0">
                          <a:solidFill>
                            <a:schemeClr val="bg2"/>
                          </a:solidFill>
                          <a:effectLst/>
                          <a:latin typeface="+mn-lt"/>
                          <a:ea typeface="Calibri" panose="020F0502020204030204" pitchFamily="34" charset="0"/>
                          <a:cs typeface="Times New Roman" panose="02020603050405020304" pitchFamily="18" charset="0"/>
                        </a:rPr>
                        <a:t> и металлических штырей вилки. Не пользуйся </a:t>
                      </a:r>
                      <a:r>
                        <a:rPr lang="ru-RU" sz="1650" b="1" dirty="0" err="1" smtClean="0">
                          <a:solidFill>
                            <a:schemeClr val="bg2"/>
                          </a:solidFill>
                          <a:effectLst/>
                          <a:latin typeface="+mn-lt"/>
                          <a:ea typeface="Calibri" panose="020F0502020204030204" pitchFamily="34" charset="0"/>
                          <a:cs typeface="Times New Roman" panose="02020603050405020304" pitchFamily="18" charset="0"/>
                        </a:rPr>
                        <a:t>электровилками</a:t>
                      </a:r>
                      <a:r>
                        <a:rPr lang="ru-RU" sz="1650" b="1" dirty="0" smtClean="0">
                          <a:solidFill>
                            <a:schemeClr val="bg2"/>
                          </a:solidFill>
                          <a:effectLst/>
                          <a:latin typeface="+mn-lt"/>
                          <a:ea typeface="Calibri" panose="020F0502020204030204" pitchFamily="34" charset="0"/>
                          <a:cs typeface="Times New Roman" panose="02020603050405020304" pitchFamily="18" charset="0"/>
                        </a:rPr>
                        <a:t>, которые не подходят к розеткам, и не пытайся их подогнать друг к другу.</a:t>
                      </a:r>
                    </a:p>
                  </a:txBody>
                  <a:tcPr marL="9525" marR="9525" marT="9525" marB="9525" anchor="ctr">
                    <a:lnL>
                      <a:noFill/>
                    </a:lnL>
                    <a:lnR>
                      <a:noFill/>
                    </a:lnR>
                    <a:lnT>
                      <a:noFill/>
                    </a:lnT>
                    <a:lnB>
                      <a:noFill/>
                    </a:lnB>
                  </a:tcPr>
                </a:tc>
                <a:extLst>
                  <a:ext uri="{0D108BD9-81ED-4DB2-BD59-A6C34878D82A}">
                    <a16:rowId xmlns:a16="http://schemas.microsoft.com/office/drawing/2014/main" val="3607497437"/>
                  </a:ext>
                </a:extLst>
              </a:tr>
              <a:tr h="1379104">
                <a:tc>
                  <a:txBody>
                    <a:bodyPr/>
                    <a:lstStyle/>
                    <a:p>
                      <a:pPr marL="285750" indent="-285750" algn="just">
                        <a:lnSpc>
                          <a:spcPct val="107000"/>
                        </a:lnSpc>
                        <a:spcAft>
                          <a:spcPts val="800"/>
                        </a:spcAft>
                        <a:buFont typeface="Wingdings" panose="05000000000000000000" pitchFamily="2" charset="2"/>
                        <a:buChar char="ü"/>
                      </a:pPr>
                      <a:r>
                        <a:rPr lang="ru-RU" sz="1650" b="1" dirty="0" smtClean="0">
                          <a:solidFill>
                            <a:schemeClr val="bg2"/>
                          </a:solidFill>
                          <a:effectLst/>
                          <a:latin typeface="+mn-lt"/>
                          <a:ea typeface="Calibri" panose="020F0502020204030204" pitchFamily="34" charset="0"/>
                          <a:cs typeface="Times New Roman" panose="02020603050405020304" pitchFamily="18" charset="0"/>
                        </a:rPr>
                        <a:t>Вода тоже делает электрический ток сильнее и опаснее. Поэтому запрещается пользоваться электроприборами в ванной, трогать провода и приборы мокрыми руками, заполнять водой из водопроводного крана включенный в электрическую сеть чайник.</a:t>
                      </a:r>
                    </a:p>
                    <a:p>
                      <a:pPr marL="0" indent="0" algn="just">
                        <a:lnSpc>
                          <a:spcPct val="107000"/>
                        </a:lnSpc>
                        <a:spcAft>
                          <a:spcPts val="800"/>
                        </a:spcAft>
                        <a:buFont typeface="Wingdings" panose="05000000000000000000" pitchFamily="2" charset="2"/>
                        <a:buNone/>
                      </a:pPr>
                      <a:endParaRPr lang="ru-RU" sz="1650" b="1" dirty="0">
                        <a:solidFill>
                          <a:schemeClr val="bg2"/>
                        </a:solidFill>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1911214873"/>
                  </a:ext>
                </a:extLst>
              </a:tr>
              <a:tr h="894786">
                <a:tc>
                  <a:txBody>
                    <a:bodyPr/>
                    <a:lstStyle/>
                    <a:p>
                      <a:pPr marL="0" indent="0" algn="just">
                        <a:lnSpc>
                          <a:spcPct val="107000"/>
                        </a:lnSpc>
                        <a:spcAft>
                          <a:spcPts val="800"/>
                        </a:spcAft>
                        <a:buFont typeface="Wingdings" panose="05000000000000000000" pitchFamily="2" charset="2"/>
                        <a:buNone/>
                      </a:pPr>
                      <a:endParaRPr lang="ru-RU" sz="1600" b="1" dirty="0">
                        <a:solidFill>
                          <a:schemeClr val="bg2"/>
                        </a:solidFill>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173469504"/>
                  </a:ext>
                </a:extLst>
              </a:tr>
            </a:tbl>
          </a:graphicData>
        </a:graphic>
      </p:graphicFrame>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249" y="1026321"/>
            <a:ext cx="1150640" cy="1150640"/>
          </a:xfrm>
          <a:prstGeom prst="rect">
            <a:avLst/>
          </a:prstGeom>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304" y="2468901"/>
            <a:ext cx="1141695" cy="1141695"/>
          </a:xfrm>
          <a:prstGeom prst="rect">
            <a:avLst/>
          </a:prstGeom>
        </p:spPr>
      </p:pic>
      <p:pic>
        <p:nvPicPr>
          <p:cNvPr id="19" name="Рисунок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205" y="3855129"/>
            <a:ext cx="1095892" cy="1095892"/>
          </a:xfrm>
          <a:prstGeom prst="rect">
            <a:avLst/>
          </a:prstGeom>
        </p:spPr>
      </p:pic>
      <p:pic>
        <p:nvPicPr>
          <p:cNvPr id="20" name="Рисунок 19"/>
          <p:cNvPicPr>
            <a:picLocks noChangeAspect="1"/>
          </p:cNvPicPr>
          <p:nvPr/>
        </p:nvPicPr>
        <p:blipFill>
          <a:blip r:embed="rId5"/>
          <a:stretch>
            <a:fillRect/>
          </a:stretch>
        </p:blipFill>
        <p:spPr>
          <a:xfrm>
            <a:off x="302304" y="5415060"/>
            <a:ext cx="1072989" cy="1072989"/>
          </a:xfrm>
          <a:prstGeom prst="rect">
            <a:avLst/>
          </a:prstGeom>
        </p:spPr>
      </p:pic>
    </p:spTree>
    <p:extLst>
      <p:ext uri="{BB962C8B-B14F-4D97-AF65-F5344CB8AC3E}">
        <p14:creationId xmlns:p14="http://schemas.microsoft.com/office/powerpoint/2010/main" val="3537856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300" b="1" dirty="0"/>
              <a:t>Бытовая электробезопасность</a:t>
            </a:r>
            <a:endParaRPr lang="ru-RU" sz="2300" dirty="0"/>
          </a:p>
        </p:txBody>
      </p:sp>
      <p:sp>
        <p:nvSpPr>
          <p:cNvPr id="3" name="Номер слайда 2"/>
          <p:cNvSpPr>
            <a:spLocks noGrp="1"/>
          </p:cNvSpPr>
          <p:nvPr>
            <p:ph type="sldNum" sz="quarter" idx="12"/>
          </p:nvPr>
        </p:nvSpPr>
        <p:spPr/>
        <p:txBody>
          <a:bodyPr/>
          <a:lstStyle/>
          <a:p>
            <a:fld id="{E893A361-5A8E-4789-8762-ADD1AA23B380}" type="slidenum">
              <a:rPr lang="ru-RU" smtClean="0">
                <a:solidFill>
                  <a:prstClr val="black"/>
                </a:solidFill>
              </a:rPr>
              <a:pPr/>
              <a:t>7</a:t>
            </a:fld>
            <a:endParaRPr lang="ru-RU" dirty="0">
              <a:solidFill>
                <a:prstClr val="black"/>
              </a:solidFill>
            </a:endParaRPr>
          </a:p>
        </p:txBody>
      </p:sp>
      <p:sp>
        <p:nvSpPr>
          <p:cNvPr id="4" name="Текст 3"/>
          <p:cNvSpPr>
            <a:spLocks noGrp="1"/>
          </p:cNvSpPr>
          <p:nvPr>
            <p:ph type="body" sz="quarter" idx="13"/>
          </p:nvPr>
        </p:nvSpPr>
        <p:spPr>
          <a:xfrm>
            <a:off x="1533378" y="1060468"/>
            <a:ext cx="8101168" cy="5272597"/>
          </a:xfrm>
        </p:spPr>
        <p:txBody>
          <a:bodyPr/>
          <a:lstStyle/>
          <a:p>
            <a:pPr marL="285750" indent="-285750" algn="just" fontAlgn="ctr">
              <a:lnSpc>
                <a:spcPct val="107000"/>
              </a:lnSpc>
              <a:spcBef>
                <a:spcPts val="0"/>
              </a:spcBef>
              <a:spcAft>
                <a:spcPts val="800"/>
              </a:spcAft>
              <a:buFont typeface="Wingdings" panose="05000000000000000000" pitchFamily="2" charset="2"/>
              <a:buChar char="ü"/>
            </a:pPr>
            <a:r>
              <a:rPr lang="ru-RU" dirty="0" smtClean="0">
                <a:solidFill>
                  <a:srgbClr val="004489"/>
                </a:solidFill>
                <a:latin typeface="Arial" panose="020B0604020202020204" pitchFamily="34" charset="0"/>
                <a:ea typeface="Calibri" panose="020F0502020204030204" pitchFamily="34" charset="0"/>
                <a:cs typeface="Times New Roman" panose="02020603050405020304" pitchFamily="18" charset="0"/>
              </a:rPr>
              <a:t>Не пользуйся сломанными электроприборами и поврежденными электропроводами. Когда прибор ломается, часто внутри перегорает или рвется электрический провод. Через оборванный провод электричество начинает «утекать» на корпус прибора. Если дотронуться до такого прибора, он может сильно ударить током или стать причиной пожара. Как узнать, что прибор сломан? Если прибор дымиться, перегревается, пахнет паленым, искрит или не работает при включении, таким электроприбором пользоваться опасно. Нужно немедленно  отключить его от сети питания и рассказать взрослым.</a:t>
            </a:r>
            <a:endParaRPr lang="ru-RU" b="0" dirty="0" smtClean="0">
              <a:latin typeface="Arial" panose="020B0604020202020204" pitchFamily="34" charset="0"/>
            </a:endParaRPr>
          </a:p>
          <a:p>
            <a:pPr marL="285750" indent="-285750" algn="just" fontAlgn="ctr">
              <a:lnSpc>
                <a:spcPct val="107000"/>
              </a:lnSpc>
              <a:spcBef>
                <a:spcPts val="0"/>
              </a:spcBef>
              <a:spcAft>
                <a:spcPts val="800"/>
              </a:spcAft>
              <a:buFont typeface="Wingdings" panose="05000000000000000000" pitchFamily="2" charset="2"/>
              <a:buChar char="ü"/>
            </a:pPr>
            <a:r>
              <a:rPr lang="ru-RU" dirty="0" smtClean="0">
                <a:solidFill>
                  <a:srgbClr val="004489"/>
                </a:solidFill>
                <a:latin typeface="Arial" panose="020B0604020202020204" pitchFamily="34" charset="0"/>
                <a:ea typeface="Calibri" panose="020F0502020204030204" pitchFamily="34" charset="0"/>
                <a:cs typeface="Times New Roman" panose="02020603050405020304" pitchFamily="18" charset="0"/>
              </a:rPr>
              <a:t>Не </a:t>
            </a:r>
            <a:r>
              <a:rPr lang="ru-RU" dirty="0">
                <a:solidFill>
                  <a:srgbClr val="004489"/>
                </a:solidFill>
                <a:latin typeface="Arial" panose="020B0604020202020204" pitchFamily="34" charset="0"/>
                <a:ea typeface="Calibri" panose="020F0502020204030204" pitchFamily="34" charset="0"/>
                <a:cs typeface="Times New Roman" panose="02020603050405020304" pitchFamily="18" charset="0"/>
              </a:rPr>
              <a:t>работай с электроприборами рядом с батареями и водопроводными трубами. Металл – хороший проводник электроэнергии, он увеличивает силу электрического тока. Если одновременно коснуться сломанного и батареи, электрический ток пойдет прямо по телу человека и поразит жизненно-важные органы.</a:t>
            </a:r>
            <a:endParaRPr lang="ru-RU" b="0" dirty="0">
              <a:latin typeface="Arial" panose="020B0604020202020204" pitchFamily="34" charset="0"/>
            </a:endParaRPr>
          </a:p>
          <a:p>
            <a:pPr marL="285750" indent="-285750">
              <a:buFont typeface="Wingdings" panose="05000000000000000000" pitchFamily="2" charset="2"/>
              <a:buChar char="ü"/>
            </a:pPr>
            <a:endParaRPr lang="ru-RU" dirty="0" smtClean="0"/>
          </a:p>
          <a:p>
            <a:pPr marL="285750" indent="-285750">
              <a:buFont typeface="Wingdings" panose="05000000000000000000" pitchFamily="2" charset="2"/>
              <a:buChar char="ü"/>
            </a:pPr>
            <a:r>
              <a:rPr lang="ru-RU" dirty="0" smtClean="0"/>
              <a:t>Смертельно </a:t>
            </a:r>
            <a:r>
              <a:rPr lang="ru-RU" dirty="0"/>
              <a:t>опасно засовывать в </a:t>
            </a:r>
            <a:r>
              <a:rPr lang="ru-RU" dirty="0" err="1"/>
              <a:t>электророзетку</a:t>
            </a:r>
            <a:r>
              <a:rPr lang="ru-RU" dirty="0"/>
              <a:t> какие-либо предметы, особенно металлические. Эта шалость чревата пожаром электропроводки, ожогами на руке и более серьезными травмами.</a:t>
            </a:r>
          </a:p>
          <a:p>
            <a:pPr marL="285750" indent="-285750">
              <a:buFont typeface="Wingdings" panose="05000000000000000000" pitchFamily="2" charset="2"/>
              <a:buChar char="ü"/>
            </a:pPr>
            <a:endParaRPr lang="ru-RU" dirty="0"/>
          </a:p>
        </p:txBody>
      </p:sp>
      <p:pic>
        <p:nvPicPr>
          <p:cNvPr id="7" name="Рисунок 6"/>
          <p:cNvPicPr>
            <a:picLocks noChangeAspect="1"/>
          </p:cNvPicPr>
          <p:nvPr/>
        </p:nvPicPr>
        <p:blipFill>
          <a:blip r:embed="rId2"/>
          <a:stretch>
            <a:fillRect/>
          </a:stretch>
        </p:blipFill>
        <p:spPr>
          <a:xfrm>
            <a:off x="177751" y="3362302"/>
            <a:ext cx="1253825" cy="1253825"/>
          </a:xfrm>
          <a:prstGeom prst="rect">
            <a:avLst/>
          </a:prstGeom>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344" y="1598302"/>
            <a:ext cx="1284232" cy="1284232"/>
          </a:xfrm>
          <a:prstGeom prst="rect">
            <a:avLst/>
          </a:prstGeom>
        </p:spPr>
      </p:pic>
      <p:pic>
        <p:nvPicPr>
          <p:cNvPr id="11" name="Рисунок 10"/>
          <p:cNvPicPr>
            <a:picLocks noChangeAspect="1"/>
          </p:cNvPicPr>
          <p:nvPr/>
        </p:nvPicPr>
        <p:blipFill>
          <a:blip r:embed="rId4"/>
          <a:stretch>
            <a:fillRect/>
          </a:stretch>
        </p:blipFill>
        <p:spPr>
          <a:xfrm>
            <a:off x="315911" y="5095895"/>
            <a:ext cx="1115665" cy="1115665"/>
          </a:xfrm>
          <a:prstGeom prst="rect">
            <a:avLst/>
          </a:prstGeom>
        </p:spPr>
      </p:pic>
    </p:spTree>
    <p:extLst>
      <p:ext uri="{BB962C8B-B14F-4D97-AF65-F5344CB8AC3E}">
        <p14:creationId xmlns:p14="http://schemas.microsoft.com/office/powerpoint/2010/main" val="1168972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300" b="1" dirty="0" smtClean="0"/>
              <a:t>Правило </a:t>
            </a:r>
            <a:r>
              <a:rPr lang="ru-RU" sz="2300" b="1" dirty="0"/>
              <a:t>вежливости при </a:t>
            </a:r>
            <a:r>
              <a:rPr lang="ru-RU" sz="2300" b="1" dirty="0" smtClean="0"/>
              <a:t>обращении </a:t>
            </a:r>
            <a:r>
              <a:rPr lang="ru-RU" sz="2300" b="1" dirty="0"/>
              <a:t>с розетками</a:t>
            </a:r>
          </a:p>
        </p:txBody>
      </p:sp>
      <p:sp>
        <p:nvSpPr>
          <p:cNvPr id="3" name="Номер слайда 2"/>
          <p:cNvSpPr>
            <a:spLocks noGrp="1"/>
          </p:cNvSpPr>
          <p:nvPr>
            <p:ph type="sldNum" sz="quarter" idx="12"/>
          </p:nvPr>
        </p:nvSpPr>
        <p:spPr/>
        <p:txBody>
          <a:bodyPr/>
          <a:lstStyle/>
          <a:p>
            <a:fld id="{E893A361-5A8E-4789-8762-ADD1AA23B380}" type="slidenum">
              <a:rPr lang="ru-RU" smtClean="0">
                <a:solidFill>
                  <a:prstClr val="black"/>
                </a:solidFill>
              </a:rPr>
              <a:pPr/>
              <a:t>8</a:t>
            </a:fld>
            <a:endParaRPr lang="ru-RU" dirty="0">
              <a:solidFill>
                <a:prstClr val="black"/>
              </a:solidFill>
            </a:endParaRPr>
          </a:p>
        </p:txBody>
      </p:sp>
      <p:sp>
        <p:nvSpPr>
          <p:cNvPr id="7" name="Текст 3"/>
          <p:cNvSpPr>
            <a:spLocks noGrp="1"/>
          </p:cNvSpPr>
          <p:nvPr>
            <p:ph type="body" sz="quarter" idx="13"/>
          </p:nvPr>
        </p:nvSpPr>
        <p:spPr>
          <a:xfrm>
            <a:off x="112543" y="1060468"/>
            <a:ext cx="9650436" cy="5980099"/>
          </a:xfrm>
        </p:spPr>
        <p:txBody>
          <a:bodyPr/>
          <a:lstStyle/>
          <a:p>
            <a:pPr algn="just"/>
            <a:r>
              <a:rPr lang="ru-RU" sz="1450" dirty="0" smtClean="0"/>
              <a:t>В </a:t>
            </a:r>
            <a:r>
              <a:rPr lang="ru-RU" sz="1450" dirty="0"/>
              <a:t>одну розетку включаем только одну вилку. Ведь каждый электроприбор питается электричеством. Раньше в стране при строительстве домов электропроводку делали из расчета, что в доме горят несколько лампочек, работает холодильник, телевизор и пылесос. Сейчас наши дома наполнены электроприборами. Как узнать, перегрузили ли вы сеть электроприборами? У многих есть сетевые фильтры. К нему могут быть подключены компьютер, принтер, монитор, телевизор, вентилятор. Если все это одновременно работает, а сетевой фильтр теплый, значит сеть вы уже перегрузили, и вам надо что-то отключить.</a:t>
            </a:r>
          </a:p>
          <a:p>
            <a:pPr algn="just"/>
            <a:r>
              <a:rPr lang="ru-RU" sz="1450" dirty="0"/>
              <a:t>Вопрос экспертам: почему обмотка на проводе резиновая, а не железная?</a:t>
            </a:r>
          </a:p>
          <a:p>
            <a:pPr algn="just"/>
            <a:r>
              <a:rPr lang="ru-RU" sz="1450" dirty="0"/>
              <a:t>Потому что резина не проводит электричество.</a:t>
            </a:r>
          </a:p>
          <a:p>
            <a:pPr algn="just"/>
            <a:r>
              <a:rPr lang="ru-RU" sz="1450" dirty="0"/>
              <a:t>Представьте, что вы кидаете горстку камней на горку. Камни заскользят вниз. А если в песок? Они упадут и завязнут. Так и электричество по одним материалам проходит легко, а по другим не идет </a:t>
            </a:r>
            <a:r>
              <a:rPr lang="ru-RU" sz="1450" dirty="0" smtClean="0"/>
              <a:t>вообще. Одни </a:t>
            </a:r>
            <a:r>
              <a:rPr lang="ru-RU" sz="1450" dirty="0"/>
              <a:t>предметы могут замораживать, останавливать наши маленькие электроны. Они защищают нас от электричества. (раскладываем карточки с добровольцем) Это дерево, воздух, резина, пластмасса – электричество вязнет в них и ток по ним не идет. Поэтому каски монтеров делают из пластмассы, ручки отверток и прочего железного инвентаря – из резины, монтеров тоже защищают перчатки и сапоги из толстой резины. Такие предметы называются изоляторы – потому что они изолируют, отделяют все, что может ударить электричеством, от человека, делают его </a:t>
            </a:r>
            <a:r>
              <a:rPr lang="ru-RU" sz="1450" dirty="0" smtClean="0"/>
              <a:t>безопасным. А </a:t>
            </a:r>
            <a:r>
              <a:rPr lang="ru-RU" sz="1450" dirty="0"/>
              <a:t>какие предметы усиливают действие электричества? Это вода, земля и металл – по ним оно несется с удвоенной силой, как камни по ледяной горке. Если по этим предметам идет электричество, мы ни при каких условиях их не трогаем и к ним не приближаемся! Эти предметы называются «проводниками» – потому что они легко проводят электричество</a:t>
            </a:r>
            <a:r>
              <a:rPr lang="ru-RU" sz="1450" dirty="0" smtClean="0"/>
              <a:t>.  Поэтому </a:t>
            </a:r>
            <a:r>
              <a:rPr lang="ru-RU" sz="1450" dirty="0"/>
              <a:t>провода и вилки розеток делают из металла, чтобы ток шел по ним быстрее и ему ничего не мешало. А штепсель делается из резины, розетку – из пластмассы, провода заключают в пластмассовую обмотку. Все это защищает нас от удара током. Поэтому когда засовываем вилку в розетку, мы никогда не трогаем металлические части и не засовываем ничего внутрь.</a:t>
            </a:r>
          </a:p>
          <a:p>
            <a:endParaRPr lang="ru-RU" sz="1450" dirty="0"/>
          </a:p>
        </p:txBody>
      </p:sp>
    </p:spTree>
    <p:extLst>
      <p:ext uri="{BB962C8B-B14F-4D97-AF65-F5344CB8AC3E}">
        <p14:creationId xmlns:p14="http://schemas.microsoft.com/office/powerpoint/2010/main" val="3450488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p:cNvGraphicFramePr>
          <p:nvPr>
            <p:custDataLst>
              <p:tags r:id="rId2"/>
            </p:custDataLst>
            <p:extLst>
              <p:ext uri="{D42A27DB-BD31-4B8C-83A1-F6EECF244321}">
                <p14:modId xmlns:p14="http://schemas.microsoft.com/office/powerpoint/2010/main" val="1042144245"/>
              </p:ext>
            </p:extLst>
          </p:nvPr>
        </p:nvGraphicFramePr>
        <p:xfrm>
          <a:off x="1597" y="1592"/>
          <a:ext cx="1587" cy="1587"/>
        </p:xfrm>
        <a:graphic>
          <a:graphicData uri="http://schemas.openxmlformats.org/presentationml/2006/ole">
            <mc:AlternateContent xmlns:mc="http://schemas.openxmlformats.org/markup-compatibility/2006">
              <mc:Choice xmlns:v="urn:schemas-microsoft-com:vml" Requires="v">
                <p:oleObj spid="_x0000_s571430" name="think-cell Slide" r:id="rId6" imgW="360" imgH="360" progId="TCLayout.ActiveDocument.1">
                  <p:embed/>
                </p:oleObj>
              </mc:Choice>
              <mc:Fallback>
                <p:oleObj name="think-cell Slide" r:id="rId6" imgW="360" imgH="360" progId="TCLayout.ActiveDocument.1">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7"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hidden="1"/>
          <p:cNvSpPr/>
          <p:nvPr>
            <p:custDataLst>
              <p:tags r:id="rId3"/>
            </p:custDataLst>
          </p:nvPr>
        </p:nvSpPr>
        <p:spPr bwMode="auto">
          <a:xfrm>
            <a:off x="0" y="0"/>
            <a:ext cx="158750" cy="158750"/>
          </a:xfrm>
          <a:prstGeom prst="rect">
            <a:avLst/>
          </a:prstGeom>
          <a:solidFill>
            <a:scrgbClr r="0" g="0" b="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ru-RU" sz="1000">
              <a:solidFill>
                <a:prstClr val="white"/>
              </a:solidFill>
              <a:sym typeface="+mn-lt"/>
            </a:endParaRPr>
          </a:p>
        </p:txBody>
      </p:sp>
      <p:sp>
        <p:nvSpPr>
          <p:cNvPr id="3" name="Slide Number Placeholder 2"/>
          <p:cNvSpPr>
            <a:spLocks noGrp="1"/>
          </p:cNvSpPr>
          <p:nvPr>
            <p:ph type="sldNum" sz="quarter" idx="12"/>
          </p:nvPr>
        </p:nvSpPr>
        <p:spPr/>
        <p:txBody>
          <a:bodyPr/>
          <a:lstStyle/>
          <a:p>
            <a:fld id="{E893A361-5A8E-4789-8762-ADD1AA23B380}" type="slidenum">
              <a:rPr lang="ru-RU" smtClean="0">
                <a:solidFill>
                  <a:prstClr val="black"/>
                </a:solidFill>
              </a:rPr>
              <a:pPr/>
              <a:t>9</a:t>
            </a:fld>
            <a:endParaRPr lang="ru-RU" dirty="0">
              <a:solidFill>
                <a:prstClr val="black"/>
              </a:solidFill>
            </a:endParaRPr>
          </a:p>
        </p:txBody>
      </p:sp>
      <p:sp>
        <p:nvSpPr>
          <p:cNvPr id="83" name="Title 1"/>
          <p:cNvSpPr>
            <a:spLocks noGrp="1"/>
          </p:cNvSpPr>
          <p:nvPr>
            <p:ph type="title"/>
          </p:nvPr>
        </p:nvSpPr>
        <p:spPr>
          <a:xfrm>
            <a:off x="212652" y="0"/>
            <a:ext cx="8625348" cy="927847"/>
          </a:xfrm>
        </p:spPr>
        <p:txBody>
          <a:bodyPr>
            <a:normAutofit/>
          </a:bodyPr>
          <a:lstStyle/>
          <a:p>
            <a:pPr algn="ctr"/>
            <a:r>
              <a:rPr lang="ru-RU" sz="2300" b="1" dirty="0"/>
              <a:t>Как вести себя рядом с </a:t>
            </a:r>
            <a:r>
              <a:rPr lang="ru-RU" sz="2300" b="1" dirty="0" err="1"/>
              <a:t>энергообъектами</a:t>
            </a:r>
            <a:endParaRPr lang="ru-RU" sz="2300" b="1" dirty="0"/>
          </a:p>
        </p:txBody>
      </p:sp>
      <p:graphicFrame>
        <p:nvGraphicFramePr>
          <p:cNvPr id="5" name="Таблица 4"/>
          <p:cNvGraphicFramePr>
            <a:graphicFrameLocks noGrp="1"/>
          </p:cNvGraphicFramePr>
          <p:nvPr>
            <p:extLst>
              <p:ext uri="{D42A27DB-BD31-4B8C-83A1-F6EECF244321}">
                <p14:modId xmlns:p14="http://schemas.microsoft.com/office/powerpoint/2010/main" val="4135034474"/>
              </p:ext>
            </p:extLst>
          </p:nvPr>
        </p:nvGraphicFramePr>
        <p:xfrm>
          <a:off x="1335701" y="2121445"/>
          <a:ext cx="7859345" cy="4779892"/>
        </p:xfrm>
        <a:graphic>
          <a:graphicData uri="http://schemas.openxmlformats.org/drawingml/2006/table">
            <a:tbl>
              <a:tblPr firstRow="1" firstCol="1" bandRow="1"/>
              <a:tblGrid>
                <a:gridCol w="7859345">
                  <a:extLst>
                    <a:ext uri="{9D8B030D-6E8A-4147-A177-3AD203B41FA5}">
                      <a16:colId xmlns:a16="http://schemas.microsoft.com/office/drawing/2014/main" val="297069711"/>
                    </a:ext>
                  </a:extLst>
                </a:gridCol>
              </a:tblGrid>
              <a:tr h="1402387">
                <a:tc>
                  <a:txBody>
                    <a:bodyPr/>
                    <a:lstStyle/>
                    <a:p>
                      <a:pPr marL="285750" indent="-285750" algn="just">
                        <a:lnSpc>
                          <a:spcPct val="107000"/>
                        </a:lnSpc>
                        <a:spcAft>
                          <a:spcPts val="800"/>
                        </a:spcAft>
                        <a:buFont typeface="Wingdings" panose="05000000000000000000" pitchFamily="2" charset="2"/>
                        <a:buChar char="ü"/>
                      </a:pPr>
                      <a:r>
                        <a:rPr lang="ru-RU" sz="1500" b="1" dirty="0" smtClean="0">
                          <a:solidFill>
                            <a:schemeClr val="bg2"/>
                          </a:solidFill>
                          <a:effectLst/>
                          <a:latin typeface="+mn-lt"/>
                          <a:ea typeface="Calibri" panose="020F0502020204030204" pitchFamily="34" charset="0"/>
                          <a:cs typeface="Times New Roman" panose="02020603050405020304" pitchFamily="18" charset="0"/>
                        </a:rPr>
                        <a:t>На </a:t>
                      </a:r>
                      <a:r>
                        <a:rPr lang="ru-RU" sz="1500" b="1" dirty="0">
                          <a:solidFill>
                            <a:schemeClr val="bg2"/>
                          </a:solidFill>
                          <a:effectLst/>
                          <a:latin typeface="+mn-lt"/>
                          <a:ea typeface="Calibri" panose="020F0502020204030204" pitchFamily="34" charset="0"/>
                          <a:cs typeface="Times New Roman" panose="02020603050405020304" pitchFamily="18" charset="0"/>
                        </a:rPr>
                        <a:t>всех </a:t>
                      </a:r>
                      <a:r>
                        <a:rPr lang="ru-RU" sz="1500" b="1" dirty="0" err="1">
                          <a:solidFill>
                            <a:schemeClr val="bg2"/>
                          </a:solidFill>
                          <a:effectLst/>
                          <a:latin typeface="+mn-lt"/>
                          <a:ea typeface="Calibri" panose="020F0502020204030204" pitchFamily="34" charset="0"/>
                          <a:cs typeface="Times New Roman" panose="02020603050405020304" pitchFamily="18" charset="0"/>
                        </a:rPr>
                        <a:t>энергообъектах</a:t>
                      </a:r>
                      <a:r>
                        <a:rPr lang="ru-RU" sz="1500" b="1" dirty="0">
                          <a:solidFill>
                            <a:schemeClr val="bg2"/>
                          </a:solidFill>
                          <a:effectLst/>
                          <a:latin typeface="+mn-lt"/>
                          <a:ea typeface="Calibri" panose="020F0502020204030204" pitchFamily="34" charset="0"/>
                          <a:cs typeface="Times New Roman" panose="02020603050405020304" pitchFamily="18" charset="0"/>
                        </a:rPr>
                        <a:t> нарисован предупредительный знак: желтый треугольник с черной молнией. Он отмечает электрические установки, которые находятся под высоким напряжением. Электрический ток в них смертельно опасен! Поэтому не подходи  близко к строениям с желтым треугольником и не играй рядом</a:t>
                      </a:r>
                      <a:r>
                        <a:rPr lang="ru-RU" sz="1500" b="1" dirty="0" smtClean="0">
                          <a:solidFill>
                            <a:schemeClr val="bg2"/>
                          </a:solidFill>
                          <a:effectLst/>
                          <a:latin typeface="+mn-lt"/>
                          <a:ea typeface="Calibri" panose="020F0502020204030204" pitchFamily="34" charset="0"/>
                          <a:cs typeface="Times New Roman" panose="02020603050405020304" pitchFamily="18" charset="0"/>
                        </a:rPr>
                        <a:t>.</a:t>
                      </a:r>
                      <a:endParaRPr lang="ru-RU" sz="1500" b="1" dirty="0">
                        <a:solidFill>
                          <a:schemeClr val="bg2"/>
                        </a:solidFill>
                        <a:effectLst/>
                        <a:latin typeface="+mn-lt"/>
                        <a:ea typeface="Calibri" panose="020F0502020204030204" pitchFamily="34" charset="0"/>
                        <a:cs typeface="Times New Roman" panose="02020603050405020304" pitchFamily="18" charset="0"/>
                      </a:endParaRPr>
                    </a:p>
                  </a:txBody>
                  <a:tcPr marL="9258" marR="9258" marT="9258" marB="9258" anchor="ctr">
                    <a:lnL>
                      <a:noFill/>
                    </a:lnL>
                    <a:lnR>
                      <a:noFill/>
                    </a:lnR>
                    <a:lnT>
                      <a:noFill/>
                    </a:lnT>
                    <a:lnB>
                      <a:noFill/>
                    </a:lnB>
                  </a:tcPr>
                </a:tc>
                <a:extLst>
                  <a:ext uri="{0D108BD9-81ED-4DB2-BD59-A6C34878D82A}">
                    <a16:rowId xmlns:a16="http://schemas.microsoft.com/office/drawing/2014/main" val="2607225540"/>
                  </a:ext>
                </a:extLst>
              </a:tr>
              <a:tr h="1402387">
                <a:tc>
                  <a:txBody>
                    <a:bodyPr/>
                    <a:lstStyle/>
                    <a:p>
                      <a:pPr marL="285750" indent="-285750" algn="just">
                        <a:lnSpc>
                          <a:spcPct val="107000"/>
                        </a:lnSpc>
                        <a:spcAft>
                          <a:spcPts val="800"/>
                        </a:spcAft>
                        <a:buFont typeface="Wingdings" panose="05000000000000000000" pitchFamily="2" charset="2"/>
                        <a:buChar char="ü"/>
                      </a:pPr>
                      <a:r>
                        <a:rPr lang="ru-RU" sz="1500" b="1" dirty="0">
                          <a:solidFill>
                            <a:schemeClr val="bg2"/>
                          </a:solidFill>
                          <a:effectLst/>
                          <a:latin typeface="+mn-lt"/>
                          <a:ea typeface="Calibri" panose="020F0502020204030204" pitchFamily="34" charset="0"/>
                          <a:cs typeface="Times New Roman" panose="02020603050405020304" pitchFamily="18" charset="0"/>
                        </a:rPr>
                        <a:t>Никогда не заходи на территорию и в помещения </a:t>
                      </a:r>
                      <a:r>
                        <a:rPr lang="ru-RU" sz="1500" b="1" u="sng" dirty="0">
                          <a:solidFill>
                            <a:schemeClr val="bg2"/>
                          </a:solidFill>
                          <a:effectLst/>
                          <a:latin typeface="+mn-lt"/>
                          <a:ea typeface="Calibri" panose="020F0502020204030204" pitchFamily="34" charset="0"/>
                          <a:cs typeface="Times New Roman" panose="02020603050405020304" pitchFamily="18" charset="0"/>
                          <a:hlinkClick r:id="rId8"/>
                        </a:rPr>
                        <a:t>электросетевых сооружений</a:t>
                      </a:r>
                      <a:r>
                        <a:rPr lang="ru-RU" sz="1500" b="1" dirty="0">
                          <a:solidFill>
                            <a:schemeClr val="bg2"/>
                          </a:solidFill>
                          <a:effectLst/>
                          <a:latin typeface="+mn-lt"/>
                          <a:ea typeface="Calibri" panose="020F0502020204030204" pitchFamily="34" charset="0"/>
                          <a:cs typeface="Times New Roman" panose="02020603050405020304" pitchFamily="18" charset="0"/>
                        </a:rPr>
                        <a:t>. Не открывай двери ограждения электроустановок, </a:t>
                      </a:r>
                      <a:r>
                        <a:rPr lang="ru-RU" sz="1500" b="1" dirty="0" err="1">
                          <a:solidFill>
                            <a:schemeClr val="bg2"/>
                          </a:solidFill>
                          <a:effectLst/>
                          <a:latin typeface="+mn-lt"/>
                          <a:ea typeface="Calibri" panose="020F0502020204030204" pitchFamily="34" charset="0"/>
                          <a:cs typeface="Times New Roman" panose="02020603050405020304" pitchFamily="18" charset="0"/>
                        </a:rPr>
                        <a:t>электрощитков</a:t>
                      </a:r>
                      <a:r>
                        <a:rPr lang="ru-RU" sz="1500" b="1" dirty="0">
                          <a:solidFill>
                            <a:schemeClr val="bg2"/>
                          </a:solidFill>
                          <a:effectLst/>
                          <a:latin typeface="+mn-lt"/>
                          <a:ea typeface="Calibri" panose="020F0502020204030204" pitchFamily="34" charset="0"/>
                          <a:cs typeface="Times New Roman" panose="02020603050405020304" pitchFamily="18" charset="0"/>
                        </a:rPr>
                        <a:t> и не проникай за ограждения и заборы вокруг них. Электричество в электроустановках очень большой силы, оно может убить даже на расстоянии!</a:t>
                      </a:r>
                    </a:p>
                  </a:txBody>
                  <a:tcPr marL="9258" marR="9258" marT="9258" marB="9258" anchor="ctr">
                    <a:lnL>
                      <a:noFill/>
                    </a:lnL>
                    <a:lnR>
                      <a:noFill/>
                    </a:lnR>
                    <a:lnT>
                      <a:noFill/>
                    </a:lnT>
                    <a:lnB>
                      <a:noFill/>
                    </a:lnB>
                  </a:tcPr>
                </a:tc>
                <a:extLst>
                  <a:ext uri="{0D108BD9-81ED-4DB2-BD59-A6C34878D82A}">
                    <a16:rowId xmlns:a16="http://schemas.microsoft.com/office/drawing/2014/main" val="2223835217"/>
                  </a:ext>
                </a:extLst>
              </a:tr>
              <a:tr h="849283">
                <a:tc>
                  <a:txBody>
                    <a:bodyPr/>
                    <a:lstStyle/>
                    <a:p>
                      <a:pPr marL="285750" indent="-285750" algn="just">
                        <a:lnSpc>
                          <a:spcPct val="107000"/>
                        </a:lnSpc>
                        <a:spcAft>
                          <a:spcPts val="800"/>
                        </a:spcAft>
                        <a:buFont typeface="Wingdings" panose="05000000000000000000" pitchFamily="2" charset="2"/>
                        <a:buChar char="ü"/>
                      </a:pPr>
                      <a:r>
                        <a:rPr lang="ru-RU" sz="1500" b="1" dirty="0" smtClean="0">
                          <a:solidFill>
                            <a:schemeClr val="bg2"/>
                          </a:solidFill>
                          <a:effectLst/>
                          <a:latin typeface="+mn-lt"/>
                          <a:ea typeface="Calibri" panose="020F0502020204030204" pitchFamily="34" charset="0"/>
                          <a:cs typeface="Times New Roman" panose="02020603050405020304" pitchFamily="18" charset="0"/>
                        </a:rPr>
                        <a:t>Не </a:t>
                      </a:r>
                      <a:r>
                        <a:rPr lang="ru-RU" sz="1500" b="1" dirty="0">
                          <a:solidFill>
                            <a:schemeClr val="bg2"/>
                          </a:solidFill>
                          <a:effectLst/>
                          <a:latin typeface="+mn-lt"/>
                          <a:ea typeface="Calibri" panose="020F0502020204030204" pitchFamily="34" charset="0"/>
                          <a:cs typeface="Times New Roman" panose="02020603050405020304" pitchFamily="18" charset="0"/>
                        </a:rPr>
                        <a:t>бросай в электроустановки и на их части камни, снежки, палки, мячи. Даже стоя в нескольких метрах от </a:t>
                      </a:r>
                      <a:r>
                        <a:rPr lang="ru-RU" sz="1500" b="1" dirty="0" err="1">
                          <a:solidFill>
                            <a:schemeClr val="bg2"/>
                          </a:solidFill>
                          <a:effectLst/>
                          <a:latin typeface="+mn-lt"/>
                          <a:ea typeface="Calibri" panose="020F0502020204030204" pitchFamily="34" charset="0"/>
                          <a:cs typeface="Times New Roman" panose="02020603050405020304" pitchFamily="18" charset="0"/>
                        </a:rPr>
                        <a:t>энергообъекта</a:t>
                      </a:r>
                      <a:r>
                        <a:rPr lang="ru-RU" sz="1500" b="1" dirty="0">
                          <a:solidFill>
                            <a:schemeClr val="bg2"/>
                          </a:solidFill>
                          <a:effectLst/>
                          <a:latin typeface="+mn-lt"/>
                          <a:ea typeface="Calibri" panose="020F0502020204030204" pitchFamily="34" charset="0"/>
                          <a:cs typeface="Times New Roman" panose="02020603050405020304" pitchFamily="18" charset="0"/>
                        </a:rPr>
                        <a:t>, можно попасть под напряжение.</a:t>
                      </a:r>
                    </a:p>
                  </a:txBody>
                  <a:tcPr marL="9258" marR="9258" marT="9258" marB="9258" anchor="ctr">
                    <a:lnL>
                      <a:noFill/>
                    </a:lnL>
                    <a:lnR>
                      <a:noFill/>
                    </a:lnR>
                    <a:lnT>
                      <a:noFill/>
                    </a:lnT>
                    <a:lnB>
                      <a:noFill/>
                    </a:lnB>
                  </a:tcPr>
                </a:tc>
                <a:extLst>
                  <a:ext uri="{0D108BD9-81ED-4DB2-BD59-A6C34878D82A}">
                    <a16:rowId xmlns:a16="http://schemas.microsoft.com/office/drawing/2014/main" val="3601873425"/>
                  </a:ext>
                </a:extLst>
              </a:tr>
              <a:tr h="1125835">
                <a:tc>
                  <a:txBody>
                    <a:bodyPr/>
                    <a:lstStyle/>
                    <a:p>
                      <a:pPr marL="285750" indent="-285750" algn="just">
                        <a:lnSpc>
                          <a:spcPct val="107000"/>
                        </a:lnSpc>
                        <a:spcAft>
                          <a:spcPts val="800"/>
                        </a:spcAft>
                        <a:buFont typeface="Wingdings" panose="05000000000000000000" pitchFamily="2" charset="2"/>
                        <a:buChar char="ü"/>
                      </a:pPr>
                      <a:r>
                        <a:rPr lang="ru-RU" sz="1500" b="1" dirty="0" smtClean="0">
                          <a:solidFill>
                            <a:schemeClr val="bg2"/>
                          </a:solidFill>
                          <a:effectLst/>
                          <a:latin typeface="+mn-lt"/>
                          <a:ea typeface="Calibri" panose="020F0502020204030204" pitchFamily="34" charset="0"/>
                          <a:cs typeface="Times New Roman" panose="02020603050405020304" pitchFamily="18" charset="0"/>
                        </a:rPr>
                        <a:t>Опасно </a:t>
                      </a:r>
                      <a:r>
                        <a:rPr lang="ru-RU" sz="1500" b="1" dirty="0">
                          <a:solidFill>
                            <a:schemeClr val="bg2"/>
                          </a:solidFill>
                          <a:effectLst/>
                          <a:latin typeface="+mn-lt"/>
                          <a:ea typeface="Calibri" panose="020F0502020204030204" pitchFamily="34" charset="0"/>
                          <a:cs typeface="Times New Roman" panose="02020603050405020304" pitchFamily="18" charset="0"/>
                        </a:rPr>
                        <a:t>для жизни влезать на опоры линий электропередачи. Провода специально подвешивают так высоко, чтобы человек не мог до них дотянуться. По проводам бежит очень сильное электричество, убивающее при приближении.</a:t>
                      </a:r>
                    </a:p>
                  </a:txBody>
                  <a:tcPr marL="9258" marR="9258" marT="9258" marB="9258" anchor="ctr">
                    <a:lnL>
                      <a:noFill/>
                    </a:lnL>
                    <a:lnR>
                      <a:noFill/>
                    </a:lnR>
                    <a:lnT>
                      <a:noFill/>
                    </a:lnT>
                    <a:lnB>
                      <a:noFill/>
                    </a:lnB>
                  </a:tcPr>
                </a:tc>
                <a:extLst>
                  <a:ext uri="{0D108BD9-81ED-4DB2-BD59-A6C34878D82A}">
                    <a16:rowId xmlns:a16="http://schemas.microsoft.com/office/drawing/2014/main" val="3904396689"/>
                  </a:ext>
                </a:extLst>
              </a:tr>
            </a:tbl>
          </a:graphicData>
        </a:graphic>
      </p:graphicFrame>
      <p:pic>
        <p:nvPicPr>
          <p:cNvPr id="6" name="Рисунок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3399" y="2417668"/>
            <a:ext cx="915436" cy="915436"/>
          </a:xfrm>
          <a:prstGeom prst="rect">
            <a:avLst/>
          </a:prstGeom>
        </p:spPr>
      </p:pic>
      <p:pic>
        <p:nvPicPr>
          <p:cNvPr id="7" name="Рисунок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6629" y="3672579"/>
            <a:ext cx="947472" cy="947472"/>
          </a:xfrm>
          <a:prstGeom prst="rect">
            <a:avLst/>
          </a:prstGeom>
        </p:spPr>
      </p:pic>
      <p:pic>
        <p:nvPicPr>
          <p:cNvPr id="9" name="Рисунок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6629" y="4744278"/>
            <a:ext cx="942112" cy="942112"/>
          </a:xfrm>
          <a:prstGeom prst="rect">
            <a:avLst/>
          </a:prstGeom>
        </p:spPr>
      </p:pic>
      <p:pic>
        <p:nvPicPr>
          <p:cNvPr id="11" name="Рисунок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4506" y="5794361"/>
            <a:ext cx="981195" cy="981195"/>
          </a:xfrm>
          <a:prstGeom prst="rect">
            <a:avLst/>
          </a:prstGeom>
        </p:spPr>
      </p:pic>
      <p:pic>
        <p:nvPicPr>
          <p:cNvPr id="2" name="Рисунок 1"/>
          <p:cNvPicPr>
            <a:picLocks noChangeAspect="1"/>
          </p:cNvPicPr>
          <p:nvPr/>
        </p:nvPicPr>
        <p:blipFill>
          <a:blip r:embed="rId13"/>
          <a:stretch>
            <a:fillRect/>
          </a:stretch>
        </p:blipFill>
        <p:spPr>
          <a:xfrm>
            <a:off x="301335" y="968632"/>
            <a:ext cx="6930738" cy="359415"/>
          </a:xfrm>
          <a:prstGeom prst="rect">
            <a:avLst/>
          </a:prstGeom>
        </p:spPr>
      </p:pic>
      <p:sp>
        <p:nvSpPr>
          <p:cNvPr id="4" name="Прямоугольник 3"/>
          <p:cNvSpPr/>
          <p:nvPr/>
        </p:nvSpPr>
        <p:spPr>
          <a:xfrm>
            <a:off x="0" y="952751"/>
            <a:ext cx="9906000" cy="1182888"/>
          </a:xfrm>
          <a:prstGeom prst="rect">
            <a:avLst/>
          </a:prstGeom>
        </p:spPr>
        <p:txBody>
          <a:bodyPr wrap="square">
            <a:spAutoFit/>
          </a:bodyPr>
          <a:lstStyle/>
          <a:p>
            <a:pPr marL="0" indent="0" algn="just">
              <a:lnSpc>
                <a:spcPct val="107000"/>
              </a:lnSpc>
              <a:spcAft>
                <a:spcPts val="800"/>
              </a:spcAft>
              <a:buFont typeface="Wingdings" panose="05000000000000000000" pitchFamily="2" charset="2"/>
              <a:buNone/>
            </a:pPr>
            <a:r>
              <a:rPr lang="ru-RU" sz="1500" dirty="0">
                <a:solidFill>
                  <a:schemeClr val="bg2"/>
                </a:solidFill>
                <a:ea typeface="Calibri" panose="020F0502020204030204" pitchFamily="34" charset="0"/>
                <a:cs typeface="Times New Roman" panose="02020603050405020304" pitchFamily="18" charset="0"/>
              </a:rPr>
              <a:t>Ну что, дома мы все про электричество знаем. Перемещаемся на улицу?</a:t>
            </a:r>
          </a:p>
          <a:p>
            <a:pPr marL="0" indent="0" algn="just">
              <a:lnSpc>
                <a:spcPct val="107000"/>
              </a:lnSpc>
              <a:spcAft>
                <a:spcPts val="800"/>
              </a:spcAft>
              <a:buFont typeface="Wingdings" panose="05000000000000000000" pitchFamily="2" charset="2"/>
              <a:buNone/>
            </a:pPr>
            <a:r>
              <a:rPr lang="ru-RU" sz="1500" dirty="0">
                <a:solidFill>
                  <a:schemeClr val="bg2"/>
                </a:solidFill>
                <a:ea typeface="Calibri" panose="020F0502020204030204" pitchFamily="34" charset="0"/>
                <a:cs typeface="Times New Roman" panose="02020603050405020304" pitchFamily="18" charset="0"/>
              </a:rPr>
              <a:t>Кто запомнил, какой знак размещают на </a:t>
            </a:r>
            <a:r>
              <a:rPr lang="ru-RU" sz="1500" dirty="0" err="1">
                <a:solidFill>
                  <a:schemeClr val="bg2"/>
                </a:solidFill>
                <a:ea typeface="Calibri" panose="020F0502020204030204" pitchFamily="34" charset="0"/>
                <a:cs typeface="Times New Roman" panose="02020603050405020304" pitchFamily="18" charset="0"/>
              </a:rPr>
              <a:t>энергообъектах</a:t>
            </a:r>
            <a:r>
              <a:rPr lang="ru-RU" sz="1500" dirty="0">
                <a:solidFill>
                  <a:schemeClr val="bg2"/>
                </a:solidFill>
                <a:ea typeface="Calibri" panose="020F0502020204030204" pitchFamily="34" charset="0"/>
                <a:cs typeface="Times New Roman" panose="02020603050405020304" pitchFamily="18" charset="0"/>
              </a:rPr>
              <a:t>, чтобы предупредить прохожих, что внутри сильное электричество? Ребята, а вы видели желтые треугольники? </a:t>
            </a:r>
            <a:r>
              <a:rPr lang="ru-RU" sz="1500" dirty="0" smtClean="0">
                <a:solidFill>
                  <a:schemeClr val="bg2"/>
                </a:solidFill>
                <a:ea typeface="Calibri" panose="020F0502020204030204" pitchFamily="34" charset="0"/>
                <a:cs typeface="Times New Roman" panose="02020603050405020304" pitchFamily="18" charset="0"/>
              </a:rPr>
              <a:t>Есть </a:t>
            </a:r>
            <a:r>
              <a:rPr lang="ru-RU" sz="1500" dirty="0">
                <a:solidFill>
                  <a:schemeClr val="bg2"/>
                </a:solidFill>
                <a:ea typeface="Calibri" panose="020F0502020204030204" pitchFamily="34" charset="0"/>
                <a:cs typeface="Times New Roman" panose="02020603050405020304" pitchFamily="18" charset="0"/>
              </a:rPr>
              <a:t>ли поблизости трансформаторные подстанции? Видели ли вы высоковольтную подстанцию в вашем районе?</a:t>
            </a:r>
          </a:p>
        </p:txBody>
      </p:sp>
    </p:spTree>
    <p:extLst>
      <p:ext uri="{BB962C8B-B14F-4D97-AF65-F5344CB8AC3E}">
        <p14:creationId xmlns:p14="http://schemas.microsoft.com/office/powerpoint/2010/main" val="41710294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43&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4&quot;&gt;&lt;elem m_fUsage=&quot;8.50986304218151090000E+000&quot;&gt;&lt;m_msothmcolidx val=&quot;0&quot;/&gt;&lt;m_rgb r=&quot;ff&quot; g=&quot;99&quot; b=&quot;0&quot;/&gt;&lt;m_ppcolschidx tagver0=&quot;23004&quot; tagname0=&quot;m_ppcolschidxUNRECOGNIZED&quot; val=&quot;0&quot;/&gt;&lt;m_nBrightness val=&quot;0&quot;/&gt;&lt;/elem&gt;&lt;elem m_fUsage=&quot;7.65384043863510110000E-001&quot;&gt;&lt;m_msothmcolidx val=&quot;0&quot;/&gt;&lt;m_rgb r=&quot;ff&quot; g=&quot;d3&quot; b=&quot;66&quot;/&gt;&lt;m_ppcolschidx tagver0=&quot;23004&quot; tagname0=&quot;m_ppcolschidxUNRECOGNIZED&quot; val=&quot;0&quot;/&gt;&lt;m_nBrightness val=&quot;0&quot;/&gt;&lt;/elem&gt;&lt;elem m_fUsage=&quot;5.17716922136988830000E-001&quot;&gt;&lt;m_msothmcolidx val=&quot;0&quot;/&gt;&lt;m_rgb r=&quot;fe&quot; g=&quot;a6&quot; b=&quot;2e&quot;/&gt;&lt;m_ppcolschidx tagver0=&quot;23004&quot; tagname0=&quot;m_ppcolschidxUNRECOGNIZED&quot; val=&quot;0&quot;/&gt;&lt;m_nBrightness val=&quot;0&quot;/&gt;&lt;/elem&gt;&lt;elem m_fUsage=&quot;7.40080453450797230000E-002&quot;&gt;&lt;m_msothmcolidx val=&quot;0&quot;/&gt;&lt;m_rgb r=&quot;44&quot; g=&quot;72&quot; b=&quot;c4&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QH1LwXW32kOSqdXAHU2IA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A2uEevl8_EeBwnji97aMh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TEYudrA1LkGCHFOte1fS3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QH1LwXW32kOSqdXAHU2IA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A2uEevl8_EeBwnji97aMh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7zGdui8uNk.jcjSqwfono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QH1LwXW32kOSqdXAHU2IA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TEYudrA1LkGCHFOte1fS3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H1LwXW32kOSqdXAHU2IA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TEYudrA1LkGCHFOte1fS3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H1LwXW32kOSqdXAHU2IA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nrG4pez2gk.TvgOVghYUG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2uEevl8_EeBwnji97aMh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EYudrA1LkGCHFOte1fS3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QH1LwXW32kOSqdXAHU2IA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A2uEevl8_EeBwnji97aMh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7zGdui8uNk.jcjSqwfonow"/>
</p:tagLst>
</file>

<file path=ppt/theme/theme1.xml><?xml version="1.0" encoding="utf-8"?>
<a:theme xmlns:a="http://schemas.openxmlformats.org/drawingml/2006/main" name="Шаблон ФСК февраль 2014 с линиями">
  <a:themeElements>
    <a:clrScheme name="ФСК">
      <a:dk1>
        <a:sysClr val="windowText" lastClr="000000"/>
      </a:dk1>
      <a:lt1>
        <a:sysClr val="window" lastClr="FFFFFF"/>
      </a:lt1>
      <a:dk2>
        <a:srgbClr val="000000"/>
      </a:dk2>
      <a:lt2>
        <a:srgbClr val="004489"/>
      </a:lt2>
      <a:accent1>
        <a:srgbClr val="FFFFFF"/>
      </a:accent1>
      <a:accent2>
        <a:srgbClr val="878787"/>
      </a:accent2>
      <a:accent3>
        <a:srgbClr val="004489"/>
      </a:accent3>
      <a:accent4>
        <a:srgbClr val="FA5500"/>
      </a:accent4>
      <a:accent5>
        <a:srgbClr val="878787"/>
      </a:accent5>
      <a:accent6>
        <a:srgbClr val="B0D0EF"/>
      </a:accent6>
      <a:hlink>
        <a:srgbClr val="004489"/>
      </a:hlink>
      <a:folHlink>
        <a:srgbClr val="FA550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200" b="0" dirty="0" smtClean="0">
            <a:latin typeface="+mn-lt"/>
          </a:defRPr>
        </a:defPPr>
      </a:lstStyle>
    </a:txDef>
  </a:objectDefaults>
  <a:extraClrSchemeLst/>
</a:theme>
</file>

<file path=ppt/theme/theme2.xml><?xml version="1.0" encoding="utf-8"?>
<a:theme xmlns:a="http://schemas.openxmlformats.org/drawingml/2006/main" name="1_Шаблон ФСК февраль 2014 с линиями">
  <a:themeElements>
    <a:clrScheme name="ФСК">
      <a:dk1>
        <a:sysClr val="windowText" lastClr="000000"/>
      </a:dk1>
      <a:lt1>
        <a:sysClr val="window" lastClr="FFFFFF"/>
      </a:lt1>
      <a:dk2>
        <a:srgbClr val="000000"/>
      </a:dk2>
      <a:lt2>
        <a:srgbClr val="004489"/>
      </a:lt2>
      <a:accent1>
        <a:srgbClr val="FFFFFF"/>
      </a:accent1>
      <a:accent2>
        <a:srgbClr val="878787"/>
      </a:accent2>
      <a:accent3>
        <a:srgbClr val="004489"/>
      </a:accent3>
      <a:accent4>
        <a:srgbClr val="FA5500"/>
      </a:accent4>
      <a:accent5>
        <a:srgbClr val="878787"/>
      </a:accent5>
      <a:accent6>
        <a:srgbClr val="B0D0EF"/>
      </a:accent6>
      <a:hlink>
        <a:srgbClr val="004489"/>
      </a:hlink>
      <a:folHlink>
        <a:srgbClr val="FA550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200" b="0" dirty="0" smtClean="0">
            <a:latin typeface="+mn-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 ФСК февраль 2014 с линиями</Template>
  <TotalTime>0</TotalTime>
  <Words>2862</Words>
  <Application>Microsoft Office PowerPoint</Application>
  <PresentationFormat>Лист A4 (210x297 мм)</PresentationFormat>
  <Paragraphs>112</Paragraphs>
  <Slides>21</Slides>
  <Notes>2</Notes>
  <HiddenSlides>0</HiddenSlides>
  <MMClips>0</MMClips>
  <ScaleCrop>false</ScaleCrop>
  <HeadingPairs>
    <vt:vector size="8" baseType="variant">
      <vt:variant>
        <vt:lpstr>Использованные шрифты</vt:lpstr>
      </vt:variant>
      <vt:variant>
        <vt:i4>6</vt:i4>
      </vt:variant>
      <vt:variant>
        <vt:lpstr>Тема</vt:lpstr>
      </vt:variant>
      <vt:variant>
        <vt:i4>2</vt:i4>
      </vt:variant>
      <vt:variant>
        <vt:lpstr>Внедренные серверы OLE</vt:lpstr>
      </vt:variant>
      <vt:variant>
        <vt:i4>1</vt:i4>
      </vt:variant>
      <vt:variant>
        <vt:lpstr>Заголовки слайдов</vt:lpstr>
      </vt:variant>
      <vt:variant>
        <vt:i4>21</vt:i4>
      </vt:variant>
    </vt:vector>
  </HeadingPairs>
  <TitlesOfParts>
    <vt:vector size="30" baseType="lpstr">
      <vt:lpstr>黑体</vt:lpstr>
      <vt:lpstr>Arial</vt:lpstr>
      <vt:lpstr>Arial Narrow</vt:lpstr>
      <vt:lpstr>Calibri</vt:lpstr>
      <vt:lpstr>Times New Roman</vt:lpstr>
      <vt:lpstr>Wingdings</vt:lpstr>
      <vt:lpstr>Шаблон ФСК февраль 2014 с линиями</vt:lpstr>
      <vt:lpstr>1_Шаблон ФСК февраль 2014 с линиями</vt:lpstr>
      <vt:lpstr>think-cell Slide</vt:lpstr>
      <vt:lpstr>Сети ВЫСОКОГО НАПРЯЖЕНИЯ.  Электробезопасность  (информация для учеников школ)</vt:lpstr>
      <vt:lpstr>  Вступление </vt:lpstr>
      <vt:lpstr>Вступление</vt:lpstr>
      <vt:lpstr> Какие бывают энергообъекты? </vt:lpstr>
      <vt:lpstr> Какие бывают энергообъекты? </vt:lpstr>
      <vt:lpstr> Бытовая электробезопасность </vt:lpstr>
      <vt:lpstr>Бытовая электробезопасность</vt:lpstr>
      <vt:lpstr>Правило вежливости при обращении с розетками</vt:lpstr>
      <vt:lpstr>Как вести себя рядом с энергообъектами</vt:lpstr>
      <vt:lpstr>Как вести себя рядом с энергообъектами</vt:lpstr>
      <vt:lpstr>Правила обращения с электричеством на улице</vt:lpstr>
      <vt:lpstr>Правила обращения с электричеством на улице</vt:lpstr>
      <vt:lpstr>Правила обращения с электричеством на улице</vt:lpstr>
      <vt:lpstr>Правила обращения с электричеством на улице</vt:lpstr>
      <vt:lpstr>Правила обращения с электричеством на улице</vt:lpstr>
      <vt:lpstr>Правила поведения по время грозы</vt:lpstr>
      <vt:lpstr>Правила поведения по время грозы</vt:lpstr>
      <vt:lpstr>Правила поведения по время грозы</vt:lpstr>
      <vt:lpstr>Энергетик</vt:lpstr>
      <vt:lpstr>Для предупреждения людей об опасности на наружных частях электроустановок укрепляются следующие предостерегающие плакаты</vt:lpstr>
      <vt:lpstr>Спасибо за внимание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ФСК 2014</dc:title>
  <dc:creator/>
  <cp:lastModifiedBy/>
  <cp:revision>1</cp:revision>
  <dcterms:created xsi:type="dcterms:W3CDTF">2014-02-13T06:18:42Z</dcterms:created>
  <dcterms:modified xsi:type="dcterms:W3CDTF">2020-07-08T05:33:05Z</dcterms:modified>
</cp:coreProperties>
</file>